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37"/>
  </p:notesMasterIdLst>
  <p:handoutMasterIdLst>
    <p:handoutMasterId r:id="rId38"/>
  </p:handoutMasterIdLst>
  <p:sldIdLst>
    <p:sldId id="302" r:id="rId2"/>
    <p:sldId id="346" r:id="rId3"/>
    <p:sldId id="327" r:id="rId4"/>
    <p:sldId id="331" r:id="rId5"/>
    <p:sldId id="332" r:id="rId6"/>
    <p:sldId id="333" r:id="rId7"/>
    <p:sldId id="338" r:id="rId8"/>
    <p:sldId id="339" r:id="rId9"/>
    <p:sldId id="328" r:id="rId10"/>
    <p:sldId id="317" r:id="rId11"/>
    <p:sldId id="307" r:id="rId12"/>
    <p:sldId id="308" r:id="rId13"/>
    <p:sldId id="351" r:id="rId14"/>
    <p:sldId id="342" r:id="rId15"/>
    <p:sldId id="345" r:id="rId16"/>
    <p:sldId id="318" r:id="rId17"/>
    <p:sldId id="310" r:id="rId18"/>
    <p:sldId id="311" r:id="rId19"/>
    <p:sldId id="335" r:id="rId20"/>
    <p:sldId id="312" r:id="rId21"/>
    <p:sldId id="313" r:id="rId22"/>
    <p:sldId id="314" r:id="rId23"/>
    <p:sldId id="315" r:id="rId24"/>
    <p:sldId id="344" r:id="rId25"/>
    <p:sldId id="316" r:id="rId26"/>
    <p:sldId id="343" r:id="rId27"/>
    <p:sldId id="352" r:id="rId28"/>
    <p:sldId id="354" r:id="rId29"/>
    <p:sldId id="341" r:id="rId30"/>
    <p:sldId id="337" r:id="rId31"/>
    <p:sldId id="348" r:id="rId32"/>
    <p:sldId id="350" r:id="rId33"/>
    <p:sldId id="353" r:id="rId34"/>
    <p:sldId id="355" r:id="rId35"/>
    <p:sldId id="336" r:id="rId36"/>
  </p:sldIdLst>
  <p:sldSz cx="9144000" cy="6858000" type="screen4x3"/>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PS Sales Support2" initials="GSS" lastIdx="2" clrIdx="0">
    <p:extLst>
      <p:ext uri="{19B8F6BF-5375-455C-9EA6-DF929625EA0E}">
        <p15:presenceInfo xmlns:p15="http://schemas.microsoft.com/office/powerpoint/2012/main" userId="S::cyzen-support@redfox01.onmicrosoft.com::7dc76f23-d9de-4e8b-8f74-089198cb18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41B"/>
    <a:srgbClr val="FFFFFF"/>
    <a:srgbClr val="000000"/>
    <a:srgbClr val="D8EFFF"/>
    <a:srgbClr val="FFE2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ECD915-5B72-4AC1-A412-C066156FACA7}">
  <a:tblStyle styleId="{29ECD915-5B72-4AC1-A412-C066156FACA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B644744E-2507-4442-8B26-57F8C918DFB1}"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C652E5C0-34D3-47A9-9B98-FA7C4572C782}" styleName="Table_2"/>
  <a:tblStyle styleId="{616DA210-FB5B-4158-B5E0-FEB733F419BA}" styleName="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2" autoAdjust="0"/>
    <p:restoredTop sz="94660"/>
  </p:normalViewPr>
  <p:slideViewPr>
    <p:cSldViewPr snapToGrid="0" snapToObjects="1">
      <p:cViewPr varScale="1">
        <p:scale>
          <a:sx n="88" d="100"/>
          <a:sy n="88" d="100"/>
        </p:scale>
        <p:origin x="939" y="57"/>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6" d="100"/>
          <a:sy n="86" d="100"/>
        </p:scale>
        <p:origin x="38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C3285ED5-2C7B-4C6D-A21D-AA121111B54E}" type="datetimeFigureOut">
              <a:rPr kumimoji="1" lang="ja-JP" altLang="en-US" smtClean="0"/>
              <a:t>2021/5/21</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078811D7-77C7-427B-801A-244797421360}" type="slidenum">
              <a:rPr kumimoji="1" lang="ja-JP" altLang="en-US" smtClean="0"/>
              <a:t>‹#›</a:t>
            </a:fld>
            <a:endParaRPr kumimoji="1" lang="ja-JP" altLang="en-US"/>
          </a:p>
        </p:txBody>
      </p:sp>
    </p:spTree>
    <p:extLst>
      <p:ext uri="{BB962C8B-B14F-4D97-AF65-F5344CB8AC3E}">
        <p14:creationId xmlns:p14="http://schemas.microsoft.com/office/powerpoint/2010/main" val="1514414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18830" cy="49331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15373" y="0"/>
            <a:ext cx="2918830" cy="493315"/>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901700" y="739775"/>
            <a:ext cx="4932363" cy="37004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3577" y="4686498"/>
            <a:ext cx="5388610" cy="443984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371285"/>
            <a:ext cx="2918830" cy="49331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15373" y="9371285"/>
            <a:ext cx="2918830" cy="493315"/>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ja-JP" sz="1200" b="0" i="0" u="none" strike="noStrike" cap="none">
                <a:solidFill>
                  <a:schemeClr val="dk1"/>
                </a:solidFill>
                <a:latin typeface="Calibri"/>
                <a:ea typeface="Calibri"/>
                <a:cs typeface="Calibri"/>
                <a:sym typeface="Calibri"/>
              </a:rPr>
              <a:t>‹#›</a:t>
            </a:fld>
            <a:endParaRPr lang="ja-JP"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8843737"/>
      </p:ext>
    </p:extLst>
  </p:cSld>
  <p:clrMap bg1="lt1" tx1="dk1" bg2="dk2" tx2="lt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表紙">
    <p:spTree>
      <p:nvGrpSpPr>
        <p:cNvPr id="1" name=""/>
        <p:cNvGrpSpPr/>
        <p:nvPr/>
      </p:nvGrpSpPr>
      <p:grpSpPr>
        <a:xfrm>
          <a:off x="0" y="0"/>
          <a:ext cx="0" cy="0"/>
          <a:chOff x="0" y="0"/>
          <a:chExt cx="0" cy="0"/>
        </a:xfrm>
      </p:grpSpPr>
      <p:sp>
        <p:nvSpPr>
          <p:cNvPr id="3" name="正方形/長方形 2"/>
          <p:cNvSpPr/>
          <p:nvPr userDrawn="1"/>
        </p:nvSpPr>
        <p:spPr>
          <a:xfrm>
            <a:off x="0" y="0"/>
            <a:ext cx="9144000" cy="6865056"/>
          </a:xfrm>
          <a:prstGeom prst="rect">
            <a:avLst/>
          </a:prstGeom>
          <a:solidFill>
            <a:srgbClr val="E204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pic>
        <p:nvPicPr>
          <p:cNvPr id="4" name="図 3"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9204" y="2143582"/>
            <a:ext cx="3210278" cy="842699"/>
          </a:xfrm>
          <a:prstGeom prst="rect">
            <a:avLst/>
          </a:prstGeom>
        </p:spPr>
      </p:pic>
      <p:sp>
        <p:nvSpPr>
          <p:cNvPr id="9" name="テキスト プレースホルダー 8"/>
          <p:cNvSpPr>
            <a:spLocks noGrp="1"/>
          </p:cNvSpPr>
          <p:nvPr>
            <p:ph type="body" sz="quarter" idx="11" hasCustomPrompt="1"/>
          </p:nvPr>
        </p:nvSpPr>
        <p:spPr>
          <a:xfrm>
            <a:off x="2047695" y="3263478"/>
            <a:ext cx="5048610" cy="1446833"/>
          </a:xfrm>
          <a:prstGeom prst="rect">
            <a:avLst/>
          </a:prstGeom>
        </p:spPr>
        <p:txBody>
          <a:bodyPr/>
          <a:lstStyle>
            <a:lvl1pPr algn="ctr">
              <a:defRPr sz="2800" b="1">
                <a:solidFill>
                  <a:schemeClr val="bg1"/>
                </a:solidFill>
                <a:latin typeface="+mn-ea"/>
                <a:ea typeface="+mn-ea"/>
              </a:defRPr>
            </a:lvl1pPr>
            <a:lvl2pPr algn="ctr">
              <a:defRPr sz="2800"/>
            </a:lvl2pPr>
            <a:lvl3pPr algn="ctr">
              <a:defRPr sz="2800"/>
            </a:lvl3pPr>
            <a:lvl4pPr algn="ctr">
              <a:defRPr sz="2800"/>
            </a:lvl4pPr>
            <a:lvl5pPr algn="ctr">
              <a:defRPr sz="2800"/>
            </a:lvl5pPr>
          </a:lstStyle>
          <a:p>
            <a:pPr lvl="0"/>
            <a:r>
              <a:rPr kumimoji="1" lang="ja-JP" altLang="en-US" dirty="0"/>
              <a:t>タイトル</a:t>
            </a:r>
          </a:p>
        </p:txBody>
      </p:sp>
      <p:sp>
        <p:nvSpPr>
          <p:cNvPr id="11" name="テキスト プレースホルダー 10"/>
          <p:cNvSpPr>
            <a:spLocks noGrp="1"/>
          </p:cNvSpPr>
          <p:nvPr>
            <p:ph type="body" sz="quarter" idx="12" hasCustomPrompt="1"/>
          </p:nvPr>
        </p:nvSpPr>
        <p:spPr>
          <a:xfrm>
            <a:off x="2047695" y="5239158"/>
            <a:ext cx="5048610" cy="1284288"/>
          </a:xfrm>
          <a:prstGeom prst="rect">
            <a:avLst/>
          </a:prstGeom>
        </p:spPr>
        <p:txBody>
          <a:bodyPr/>
          <a:lstStyle>
            <a:lvl1pPr algn="ctr">
              <a:defRPr sz="1800">
                <a:solidFill>
                  <a:schemeClr val="bg1"/>
                </a:solidFill>
                <a:latin typeface="+mn-ea"/>
                <a:ea typeface="+mn-ea"/>
              </a:defRPr>
            </a:lvl1pPr>
            <a:lvl2pPr>
              <a:defRPr sz="1800"/>
            </a:lvl2pPr>
            <a:lvl3pPr>
              <a:defRPr sz="1800"/>
            </a:lvl3pPr>
            <a:lvl4pPr>
              <a:defRPr sz="1800"/>
            </a:lvl4pPr>
            <a:lvl5pPr>
              <a:defRPr sz="1800"/>
            </a:lvl5pPr>
          </a:lstStyle>
          <a:p>
            <a:pPr lvl="0"/>
            <a:r>
              <a:rPr kumimoji="1" lang="en-US" altLang="ja-JP" dirty="0"/>
              <a:t>20XX</a:t>
            </a:r>
            <a:r>
              <a:rPr kumimoji="1" lang="ja-JP" altLang="en-US" dirty="0"/>
              <a:t>年</a:t>
            </a:r>
            <a:r>
              <a:rPr kumimoji="1" lang="en-US" altLang="ja-JP" dirty="0"/>
              <a:t>X</a:t>
            </a:r>
            <a:r>
              <a:rPr kumimoji="1" lang="ja-JP" altLang="en-US" dirty="0"/>
              <a:t>月</a:t>
            </a:r>
            <a:r>
              <a:rPr kumimoji="1" lang="en-US" altLang="ja-JP" dirty="0"/>
              <a:t>X</a:t>
            </a:r>
            <a:r>
              <a:rPr kumimoji="1" lang="ja-JP" altLang="en-US" dirty="0"/>
              <a:t>日 レッドフォックス株式会社</a:t>
            </a:r>
          </a:p>
        </p:txBody>
      </p:sp>
    </p:spTree>
    <p:extLst>
      <p:ext uri="{BB962C8B-B14F-4D97-AF65-F5344CB8AC3E}">
        <p14:creationId xmlns:p14="http://schemas.microsoft.com/office/powerpoint/2010/main" val="249594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標準">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Shape 16"/>
          <p:cNvSpPr txBox="1">
            <a:spLocks noGrp="1"/>
          </p:cNvSpPr>
          <p:nvPr>
            <p:ph type="title"/>
          </p:nvPr>
        </p:nvSpPr>
        <p:spPr>
          <a:xfrm>
            <a:off x="95081" y="33276"/>
            <a:ext cx="7715243" cy="538500"/>
          </a:xfrm>
          <a:prstGeom prst="rect">
            <a:avLst/>
          </a:prstGeom>
          <a:noFill/>
          <a:ln>
            <a:noFill/>
          </a:ln>
        </p:spPr>
        <p:txBody>
          <a:bodyPr lIns="91425" tIns="91425" rIns="91425" bIns="91425" anchor="ctr" anchorCtr="0"/>
          <a:lstStyle>
            <a:lvl1pPr marL="0" marR="0" lvl="0" indent="0" algn="l" rtl="0">
              <a:spcBef>
                <a:spcPts val="0"/>
              </a:spcBef>
              <a:spcAft>
                <a:spcPts val="0"/>
              </a:spcAft>
              <a:buSzPct val="100000"/>
              <a:buFont typeface="Meiryo"/>
              <a:buNone/>
              <a:defRPr sz="2400" b="1" i="0" u="none" strike="noStrike" cap="none">
                <a:solidFill>
                  <a:schemeClr val="lt1"/>
                </a:solidFill>
                <a:latin typeface="Meiryo"/>
                <a:ea typeface="Meiryo"/>
                <a:cs typeface="Meiryo"/>
                <a:sym typeface="Meiryo"/>
              </a:defRPr>
            </a:lvl1pPr>
            <a:lvl2pPr marL="0" marR="0" lvl="1"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9pPr>
          </a:lstStyle>
          <a:p>
            <a:r>
              <a:rPr lang="ja-JP" altLang="en-US"/>
              <a:t>マスター タイトルの書式設定</a:t>
            </a:r>
            <a:endParaRPr dirty="0"/>
          </a:p>
        </p:txBody>
      </p:sp>
      <p:pic>
        <p:nvPicPr>
          <p:cNvPr id="5" name="図 4"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Tree>
    <p:extLst>
      <p:ext uri="{BB962C8B-B14F-4D97-AF65-F5344CB8AC3E}">
        <p14:creationId xmlns:p14="http://schemas.microsoft.com/office/powerpoint/2010/main" val="199546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左右比較">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Shape 16"/>
          <p:cNvSpPr txBox="1">
            <a:spLocks noGrp="1"/>
          </p:cNvSpPr>
          <p:nvPr>
            <p:ph type="title"/>
          </p:nvPr>
        </p:nvSpPr>
        <p:spPr>
          <a:xfrm>
            <a:off x="95081" y="33276"/>
            <a:ext cx="7715243" cy="538500"/>
          </a:xfrm>
          <a:prstGeom prst="rect">
            <a:avLst/>
          </a:prstGeom>
          <a:noFill/>
          <a:ln>
            <a:noFill/>
          </a:ln>
        </p:spPr>
        <p:txBody>
          <a:bodyPr lIns="91425" tIns="91425" rIns="91425" bIns="91425" anchor="ctr" anchorCtr="0"/>
          <a:lstStyle>
            <a:lvl1pPr marL="0" marR="0" lvl="0" indent="0" algn="l" rtl="0">
              <a:spcBef>
                <a:spcPts val="0"/>
              </a:spcBef>
              <a:spcAft>
                <a:spcPts val="0"/>
              </a:spcAft>
              <a:buSzPct val="100000"/>
              <a:buFont typeface="Meiryo"/>
              <a:buNone/>
              <a:defRPr sz="2400" b="1" i="0" u="none" strike="noStrike" cap="none">
                <a:solidFill>
                  <a:schemeClr val="lt1"/>
                </a:solidFill>
                <a:latin typeface="Meiryo"/>
                <a:ea typeface="Meiryo"/>
                <a:cs typeface="Meiryo"/>
                <a:sym typeface="Meiryo"/>
              </a:defRPr>
            </a:lvl1pPr>
            <a:lvl2pPr marL="0" marR="0" lvl="1"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9pPr>
          </a:lstStyle>
          <a:p>
            <a:r>
              <a:rPr lang="ja-JP" altLang="en-US"/>
              <a:t>マスター タイトルの書式設定</a:t>
            </a:r>
            <a:endParaRPr dirty="0"/>
          </a:p>
        </p:txBody>
      </p:sp>
      <p:pic>
        <p:nvPicPr>
          <p:cNvPr id="5" name="図 4"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
        <p:nvSpPr>
          <p:cNvPr id="6" name="Content Placeholder 2"/>
          <p:cNvSpPr>
            <a:spLocks noGrp="1"/>
          </p:cNvSpPr>
          <p:nvPr>
            <p:ph sz="half" idx="1"/>
          </p:nvPr>
        </p:nvSpPr>
        <p:spPr>
          <a:xfrm>
            <a:off x="244447" y="1425388"/>
            <a:ext cx="4073979" cy="5079146"/>
          </a:xfrm>
          <a:prstGeom prst="rect">
            <a:avLst/>
          </a:prstGeom>
        </p:spPr>
        <p:txBody>
          <a:bodyPr/>
          <a:lstStyle>
            <a:lvl1pPr>
              <a:defRPr sz="20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Content Placeholder 3"/>
          <p:cNvSpPr>
            <a:spLocks noGrp="1"/>
          </p:cNvSpPr>
          <p:nvPr>
            <p:ph sz="half" idx="2"/>
          </p:nvPr>
        </p:nvSpPr>
        <p:spPr>
          <a:xfrm>
            <a:off x="4813566" y="1425388"/>
            <a:ext cx="4073979" cy="5079146"/>
          </a:xfrm>
          <a:prstGeom prst="rect">
            <a:avLst/>
          </a:prstGeom>
        </p:spPr>
        <p:txBody>
          <a:bodyPr/>
          <a:lstStyle>
            <a:lvl1pPr>
              <a:defRPr sz="20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コンテンツ プレースホルダー 2"/>
          <p:cNvSpPr>
            <a:spLocks noGrp="1"/>
          </p:cNvSpPr>
          <p:nvPr>
            <p:ph sz="quarter" idx="10"/>
          </p:nvPr>
        </p:nvSpPr>
        <p:spPr>
          <a:xfrm>
            <a:off x="300038" y="799166"/>
            <a:ext cx="8670925" cy="446088"/>
          </a:xfrm>
          <a:prstGeom prst="roundRect">
            <a:avLst/>
          </a:prstGeom>
          <a:solidFill>
            <a:schemeClr val="accent3"/>
          </a:solidFill>
          <a:ln w="19050">
            <a:solidFill>
              <a:schemeClr val="tx1">
                <a:lumMod val="50000"/>
                <a:lumOff val="50000"/>
              </a:schemeClr>
            </a:solidFill>
          </a:ln>
        </p:spPr>
        <p:txBody>
          <a:bodyPr lIns="36000" tIns="36000" rIns="36000" bIns="36000" anchor="ctr"/>
          <a:lstStyle>
            <a:lvl1pPr marL="342900" indent="-342900">
              <a:buFont typeface="Wingdings" panose="05000000000000000000" pitchFamily="2" charset="2"/>
              <a:buChar char="u"/>
              <a:defRPr sz="2000" b="1">
                <a:latin typeface="+mn-ea"/>
                <a:ea typeface="+mn-ea"/>
              </a:defRPr>
            </a:lvl1pPr>
          </a:lstStyle>
          <a:p>
            <a:pPr lvl="0"/>
            <a:r>
              <a:rPr kumimoji="1" lang="ja-JP" altLang="en-US"/>
              <a:t>マスター テキストの書式設定</a:t>
            </a:r>
          </a:p>
        </p:txBody>
      </p:sp>
      <p:cxnSp>
        <p:nvCxnSpPr>
          <p:cNvPr id="10" name="直線コネクタ 9"/>
          <p:cNvCxnSpPr/>
          <p:nvPr userDrawn="1"/>
        </p:nvCxnSpPr>
        <p:spPr>
          <a:xfrm>
            <a:off x="4579684" y="1363916"/>
            <a:ext cx="0" cy="5348087"/>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46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上下比較">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Shape 16"/>
          <p:cNvSpPr txBox="1">
            <a:spLocks noGrp="1"/>
          </p:cNvSpPr>
          <p:nvPr>
            <p:ph type="title"/>
          </p:nvPr>
        </p:nvSpPr>
        <p:spPr>
          <a:xfrm>
            <a:off x="95081" y="33276"/>
            <a:ext cx="7715243" cy="538500"/>
          </a:xfrm>
          <a:prstGeom prst="rect">
            <a:avLst/>
          </a:prstGeom>
          <a:noFill/>
          <a:ln>
            <a:noFill/>
          </a:ln>
        </p:spPr>
        <p:txBody>
          <a:bodyPr lIns="91425" tIns="91425" rIns="91425" bIns="91425" anchor="ctr" anchorCtr="0"/>
          <a:lstStyle>
            <a:lvl1pPr marL="0" marR="0" lvl="0" indent="0" algn="l" rtl="0">
              <a:spcBef>
                <a:spcPts val="0"/>
              </a:spcBef>
              <a:spcAft>
                <a:spcPts val="0"/>
              </a:spcAft>
              <a:buSzPct val="100000"/>
              <a:buFont typeface="Meiryo"/>
              <a:buNone/>
              <a:defRPr sz="2400" b="1" i="0" u="none" strike="noStrike" cap="none">
                <a:solidFill>
                  <a:schemeClr val="lt1"/>
                </a:solidFill>
                <a:latin typeface="Meiryo"/>
                <a:ea typeface="Meiryo"/>
                <a:cs typeface="Meiryo"/>
                <a:sym typeface="Meiryo"/>
              </a:defRPr>
            </a:lvl1pPr>
            <a:lvl2pPr marL="0" marR="0" lvl="1"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ct val="100000"/>
              <a:buNone/>
              <a:defRPr sz="2400" b="0" i="0" u="none" strike="noStrike" cap="none">
                <a:solidFill>
                  <a:schemeClr val="dk1"/>
                </a:solidFill>
                <a:latin typeface="Calibri"/>
                <a:ea typeface="Calibri"/>
                <a:cs typeface="Calibri"/>
                <a:sym typeface="Calibri"/>
              </a:defRPr>
            </a:lvl9pPr>
          </a:lstStyle>
          <a:p>
            <a:r>
              <a:rPr lang="ja-JP" altLang="en-US"/>
              <a:t>マスター タイトルの書式設定</a:t>
            </a:r>
            <a:endParaRPr dirty="0"/>
          </a:p>
        </p:txBody>
      </p:sp>
      <p:pic>
        <p:nvPicPr>
          <p:cNvPr id="5" name="図 4"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
        <p:nvSpPr>
          <p:cNvPr id="6" name="Content Placeholder 2"/>
          <p:cNvSpPr>
            <a:spLocks noGrp="1"/>
          </p:cNvSpPr>
          <p:nvPr>
            <p:ph sz="half" idx="1"/>
          </p:nvPr>
        </p:nvSpPr>
        <p:spPr>
          <a:xfrm>
            <a:off x="244447" y="1394652"/>
            <a:ext cx="8676716" cy="2405102"/>
          </a:xfrm>
          <a:prstGeom prst="rect">
            <a:avLst/>
          </a:prstGeom>
        </p:spPr>
        <p:txBody>
          <a:bodyPr/>
          <a:lstStyle>
            <a:lvl1pPr>
              <a:defRPr sz="20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コンテンツ プレースホルダー 2"/>
          <p:cNvSpPr>
            <a:spLocks noGrp="1"/>
          </p:cNvSpPr>
          <p:nvPr>
            <p:ph sz="quarter" idx="10"/>
          </p:nvPr>
        </p:nvSpPr>
        <p:spPr>
          <a:xfrm>
            <a:off x="300038" y="799166"/>
            <a:ext cx="8670925" cy="446088"/>
          </a:xfrm>
          <a:prstGeom prst="roundRect">
            <a:avLst/>
          </a:prstGeom>
          <a:solidFill>
            <a:schemeClr val="accent3"/>
          </a:solidFill>
          <a:ln w="19050">
            <a:solidFill>
              <a:schemeClr val="tx1">
                <a:lumMod val="50000"/>
                <a:lumOff val="50000"/>
              </a:schemeClr>
            </a:solidFill>
          </a:ln>
        </p:spPr>
        <p:txBody>
          <a:bodyPr lIns="36000" tIns="36000" rIns="36000" bIns="36000" anchor="ctr"/>
          <a:lstStyle>
            <a:lvl1pPr marL="342900" indent="-342900">
              <a:buFont typeface="Wingdings" panose="05000000000000000000" pitchFamily="2" charset="2"/>
              <a:buChar char="u"/>
              <a:defRPr sz="2000" b="1">
                <a:latin typeface="+mn-ea"/>
                <a:ea typeface="+mn-ea"/>
              </a:defRPr>
            </a:lvl1pPr>
          </a:lstStyle>
          <a:p>
            <a:pPr lvl="0"/>
            <a:r>
              <a:rPr kumimoji="1" lang="ja-JP" altLang="en-US"/>
              <a:t>マスター テキストの書式設定</a:t>
            </a:r>
          </a:p>
        </p:txBody>
      </p:sp>
      <p:cxnSp>
        <p:nvCxnSpPr>
          <p:cNvPr id="10" name="直線コネクタ 9"/>
          <p:cNvCxnSpPr/>
          <p:nvPr userDrawn="1"/>
        </p:nvCxnSpPr>
        <p:spPr>
          <a:xfrm flipH="1">
            <a:off x="230522" y="3953434"/>
            <a:ext cx="8682957" cy="0"/>
          </a:xfrm>
          <a:prstGeom prst="line">
            <a:avLst/>
          </a:prstGeom>
          <a:ln w="254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1"/>
          </p:nvPr>
        </p:nvSpPr>
        <p:spPr>
          <a:xfrm>
            <a:off x="244447" y="4091748"/>
            <a:ext cx="8676716" cy="2405102"/>
          </a:xfrm>
          <a:prstGeom prst="rect">
            <a:avLst/>
          </a:prstGeom>
        </p:spPr>
        <p:txBody>
          <a:bodyPr/>
          <a:lstStyle>
            <a:lvl1pPr>
              <a:defRPr sz="2000">
                <a:latin typeface="+mn-ea"/>
                <a:ea typeface="+mn-ea"/>
              </a:defRPr>
            </a:lvl1pPr>
            <a:lvl2pPr>
              <a:defRPr sz="2000">
                <a:latin typeface="+mn-ea"/>
                <a:ea typeface="+mn-ea"/>
              </a:defRPr>
            </a:lvl2pPr>
            <a:lvl3pPr>
              <a:defRPr sz="2000">
                <a:latin typeface="+mn-ea"/>
                <a:ea typeface="+mn-ea"/>
              </a:defRPr>
            </a:lvl3pPr>
            <a:lvl4pPr>
              <a:defRPr sz="2000">
                <a:latin typeface="+mn-ea"/>
                <a:ea typeface="+mn-ea"/>
              </a:defRPr>
            </a:lvl4pPr>
            <a:lvl5pPr>
              <a:defRPr sz="2000">
                <a:latin typeface="+mn-ea"/>
                <a:ea typeface="+mn-e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66024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活用ポイント">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 name="図 4"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
        <p:nvSpPr>
          <p:cNvPr id="10" name="テキスト ボックス 9"/>
          <p:cNvSpPr txBox="1"/>
          <p:nvPr userDrawn="1"/>
        </p:nvSpPr>
        <p:spPr>
          <a:xfrm>
            <a:off x="145997" y="75129"/>
            <a:ext cx="3749808" cy="442035"/>
          </a:xfrm>
          <a:prstGeom prst="rect">
            <a:avLst/>
          </a:prstGeom>
          <a:noFill/>
        </p:spPr>
        <p:txBody>
          <a:bodyPr wrap="square" lIns="36000" tIns="36000" rIns="36000" bIns="36000" rtlCol="0" anchor="ctr">
            <a:spAutoFit/>
          </a:bodyPr>
          <a:lstStyle/>
          <a:p>
            <a:r>
              <a:rPr kumimoji="1" lang="en-US" altLang="ja-JP" sz="2400" b="1" dirty="0">
                <a:solidFill>
                  <a:schemeClr val="bg1"/>
                </a:solidFill>
                <a:latin typeface="+mn-ea"/>
                <a:ea typeface="+mn-ea"/>
              </a:rPr>
              <a:t>cyzen</a:t>
            </a:r>
            <a:r>
              <a:rPr kumimoji="1" lang="ja-JP" altLang="en-US" sz="2400" b="1" dirty="0">
                <a:solidFill>
                  <a:schemeClr val="bg1"/>
                </a:solidFill>
                <a:latin typeface="+mn-ea"/>
                <a:ea typeface="+mn-ea"/>
              </a:rPr>
              <a:t>活用ポイント</a:t>
            </a:r>
          </a:p>
        </p:txBody>
      </p:sp>
      <p:sp>
        <p:nvSpPr>
          <p:cNvPr id="4" name="コンテンツ プレースホルダー 3"/>
          <p:cNvSpPr>
            <a:spLocks noGrp="1"/>
          </p:cNvSpPr>
          <p:nvPr>
            <p:ph sz="quarter" idx="10"/>
          </p:nvPr>
        </p:nvSpPr>
        <p:spPr>
          <a:xfrm>
            <a:off x="583987" y="872137"/>
            <a:ext cx="8022131" cy="730131"/>
          </a:xfrm>
          <a:prstGeom prst="roundRect">
            <a:avLst/>
          </a:prstGeom>
          <a:solidFill>
            <a:schemeClr val="accent1"/>
          </a:solidFill>
        </p:spPr>
        <p:txBody>
          <a:bodyPr lIns="36000" tIns="36000" rIns="36000" bIns="36000" anchor="ctr"/>
          <a:lstStyle>
            <a:lvl1pPr algn="ctr">
              <a:defRPr sz="2800" b="1">
                <a:solidFill>
                  <a:schemeClr val="bg1"/>
                </a:solidFill>
                <a:latin typeface="+mn-ea"/>
                <a:ea typeface="+mn-ea"/>
              </a:defRPr>
            </a:lvl1pPr>
          </a:lstStyle>
          <a:p>
            <a:pPr lvl="0"/>
            <a:r>
              <a:rPr kumimoji="1" lang="ja-JP" altLang="en-US"/>
              <a:t>マスター テキストの書式設定</a:t>
            </a:r>
          </a:p>
        </p:txBody>
      </p:sp>
      <p:sp>
        <p:nvSpPr>
          <p:cNvPr id="13" name="コンテンツ プレースホルダー 12"/>
          <p:cNvSpPr>
            <a:spLocks noGrp="1"/>
          </p:cNvSpPr>
          <p:nvPr>
            <p:ph sz="quarter" idx="11"/>
          </p:nvPr>
        </p:nvSpPr>
        <p:spPr>
          <a:xfrm>
            <a:off x="584480" y="2178050"/>
            <a:ext cx="8021638" cy="3873500"/>
          </a:xfrm>
          <a:prstGeom prst="rect">
            <a:avLst/>
          </a:prstGeom>
          <a:solidFill>
            <a:schemeClr val="accent2"/>
          </a:solidFill>
        </p:spPr>
        <p:txBody>
          <a:bodyPr/>
          <a:lstStyle>
            <a:lvl1pPr marL="342900" indent="-342900">
              <a:buFont typeface="+mj-lt"/>
              <a:buAutoNum type="arabicPeriod"/>
              <a:defRPr sz="3200" b="1">
                <a:latin typeface="+mn-lt"/>
                <a:ea typeface="+mn-ea"/>
              </a:defRPr>
            </a:lvl1pPr>
            <a:lvl2pPr marL="342900" indent="-342900">
              <a:buFont typeface="+mj-lt"/>
              <a:buAutoNum type="arabicPeriod"/>
              <a:defRPr>
                <a:latin typeface="+mn-ea"/>
                <a:ea typeface="+mn-ea"/>
              </a:defRPr>
            </a:lvl2pPr>
            <a:lvl3pPr marL="342900" indent="-342900">
              <a:buFont typeface="+mj-lt"/>
              <a:buAutoNum type="arabicPeriod"/>
              <a:defRPr>
                <a:latin typeface="+mn-ea"/>
                <a:ea typeface="+mn-ea"/>
              </a:defRPr>
            </a:lvl3pPr>
            <a:lvl4pPr marL="342900" indent="-342900">
              <a:buFont typeface="+mj-lt"/>
              <a:buAutoNum type="arabicPeriod"/>
              <a:defRPr>
                <a:latin typeface="+mn-ea"/>
                <a:ea typeface="+mn-ea"/>
              </a:defRPr>
            </a:lvl4pPr>
            <a:lvl5pPr marL="342900" indent="-342900">
              <a:buFont typeface="+mj-lt"/>
              <a:buAutoNum type="arabicPeriod"/>
              <a:defRPr>
                <a:latin typeface="+mn-ea"/>
                <a:ea typeface="+mn-ea"/>
              </a:defRPr>
            </a:lvl5pPr>
          </a:lstStyle>
          <a:p>
            <a:pPr lvl="0"/>
            <a:r>
              <a:rPr kumimoji="1" lang="ja-JP" altLang="en-US"/>
              <a:t>マスター テキストの書式設定</a:t>
            </a:r>
          </a:p>
        </p:txBody>
      </p:sp>
    </p:spTree>
    <p:extLst>
      <p:ext uri="{BB962C8B-B14F-4D97-AF65-F5344CB8AC3E}">
        <p14:creationId xmlns:p14="http://schemas.microsoft.com/office/powerpoint/2010/main" val="61466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固定]初期導入料金">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 name="図 3"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
        <p:nvSpPr>
          <p:cNvPr id="5" name="テキスト ボックス 4"/>
          <p:cNvSpPr txBox="1"/>
          <p:nvPr userDrawn="1"/>
        </p:nvSpPr>
        <p:spPr>
          <a:xfrm>
            <a:off x="145997" y="75129"/>
            <a:ext cx="3749808" cy="442035"/>
          </a:xfrm>
          <a:prstGeom prst="rect">
            <a:avLst/>
          </a:prstGeom>
          <a:noFill/>
        </p:spPr>
        <p:txBody>
          <a:bodyPr wrap="square" lIns="36000" tIns="36000" rIns="36000" bIns="36000" rtlCol="0" anchor="ctr">
            <a:spAutoFit/>
          </a:bodyPr>
          <a:lstStyle/>
          <a:p>
            <a:r>
              <a:rPr lang="en-US" altLang="ja-JP" sz="2400" b="1" dirty="0">
                <a:solidFill>
                  <a:schemeClr val="bg1"/>
                </a:solidFill>
                <a:latin typeface="+mn-ea"/>
                <a:ea typeface="+mn-ea"/>
              </a:rPr>
              <a:t>cyzen </a:t>
            </a:r>
            <a:r>
              <a:rPr lang="ja-JP" altLang="en-US" sz="2400" b="1" dirty="0">
                <a:solidFill>
                  <a:schemeClr val="bg1"/>
                </a:solidFill>
                <a:latin typeface="+mn-ea"/>
                <a:ea typeface="+mn-ea"/>
              </a:rPr>
              <a:t>初期導入料金</a:t>
            </a:r>
            <a:endParaRPr kumimoji="1" lang="ja-JP" altLang="en-US" sz="2400" b="1" dirty="0">
              <a:solidFill>
                <a:schemeClr val="bg1"/>
              </a:solidFill>
              <a:latin typeface="+mn-ea"/>
              <a:ea typeface="+mn-ea"/>
            </a:endParaRPr>
          </a:p>
        </p:txBody>
      </p:sp>
      <p:graphicFrame>
        <p:nvGraphicFramePr>
          <p:cNvPr id="6" name="表 5"/>
          <p:cNvGraphicFramePr>
            <a:graphicFrameLocks noGrp="1"/>
          </p:cNvGraphicFramePr>
          <p:nvPr userDrawn="1">
            <p:extLst>
              <p:ext uri="{D42A27DB-BD31-4B8C-83A1-F6EECF244321}">
                <p14:modId xmlns:p14="http://schemas.microsoft.com/office/powerpoint/2010/main" val="1686541155"/>
              </p:ext>
            </p:extLst>
          </p:nvPr>
        </p:nvGraphicFramePr>
        <p:xfrm>
          <a:off x="331076" y="1478016"/>
          <a:ext cx="8410903" cy="4640872"/>
        </p:xfrm>
        <a:graphic>
          <a:graphicData uri="http://schemas.openxmlformats.org/drawingml/2006/table">
            <a:tbl>
              <a:tblPr bandRow="1">
                <a:tableStyleId>{5940675A-B579-460E-94D1-54222C63F5DA}</a:tableStyleId>
              </a:tblPr>
              <a:tblGrid>
                <a:gridCol w="2092626">
                  <a:extLst>
                    <a:ext uri="{9D8B030D-6E8A-4147-A177-3AD203B41FA5}">
                      <a16:colId xmlns:a16="http://schemas.microsoft.com/office/drawing/2014/main" val="20000"/>
                    </a:ext>
                  </a:extLst>
                </a:gridCol>
                <a:gridCol w="1373539">
                  <a:extLst>
                    <a:ext uri="{9D8B030D-6E8A-4147-A177-3AD203B41FA5}">
                      <a16:colId xmlns:a16="http://schemas.microsoft.com/office/drawing/2014/main" val="20001"/>
                    </a:ext>
                  </a:extLst>
                </a:gridCol>
                <a:gridCol w="4944738">
                  <a:extLst>
                    <a:ext uri="{9D8B030D-6E8A-4147-A177-3AD203B41FA5}">
                      <a16:colId xmlns:a16="http://schemas.microsoft.com/office/drawing/2014/main" val="20002"/>
                    </a:ext>
                  </a:extLst>
                </a:gridCol>
              </a:tblGrid>
              <a:tr h="300446">
                <a:tc>
                  <a:txBody>
                    <a:bodyPr/>
                    <a:lstStyle/>
                    <a:p>
                      <a:pPr algn="ctr">
                        <a:spcAft>
                          <a:spcPts val="0"/>
                        </a:spcAft>
                      </a:pPr>
                      <a:r>
                        <a:rPr lang="ja-JP" altLang="en-US"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メニュー名</a:t>
                      </a:r>
                      <a:endParaRPr 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ja-JP" alt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価格</a:t>
                      </a:r>
                      <a:endParaRPr lang="en-US" alt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solidFill>
                  </a:tcPr>
                </a:tc>
                <a:tc>
                  <a:txBody>
                    <a:bodyPr/>
                    <a:lstStyle/>
                    <a:p>
                      <a:pPr algn="ctr">
                        <a:spcAft>
                          <a:spcPts val="0"/>
                        </a:spcAft>
                      </a:pPr>
                      <a:r>
                        <a:rPr lang="ja-JP" altLang="en-US"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ご提供内容</a:t>
                      </a:r>
                      <a:endParaRPr 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solidFill>
                  </a:tcPr>
                </a:tc>
                <a:extLst>
                  <a:ext uri="{0D108BD9-81ED-4DB2-BD59-A6C34878D82A}">
                    <a16:rowId xmlns:a16="http://schemas.microsoft.com/office/drawing/2014/main" val="10000"/>
                  </a:ext>
                </a:extLst>
              </a:tr>
              <a:tr h="1081258">
                <a:tc>
                  <a:txBody>
                    <a:bodyPr/>
                    <a:lstStyle/>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初期登録料</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sz="1600" b="1">
                          <a:effectLst/>
                          <a:latin typeface="Meiryo UI" panose="020B0604030504040204" pitchFamily="50" charset="-128"/>
                          <a:ea typeface="Meiryo UI" panose="020B0604030504040204" pitchFamily="50" charset="-128"/>
                          <a:cs typeface="Meiryo UI" panose="020B0604030504040204" pitchFamily="50" charset="-128"/>
                        </a:rPr>
                        <a:t>\150,000</a:t>
                      </a:r>
                      <a:endParaRPr lang="ja-JP"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契約処理・環境構築費用に加え、ご契約中のスタンダードサポートが含まれます。</a:t>
                      </a:r>
                      <a:endParaRPr lang="ja-JP" sz="14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1"/>
                  </a:ext>
                </a:extLst>
              </a:tr>
              <a:tr h="1081258">
                <a:tc>
                  <a:txBody>
                    <a:bodyPr/>
                    <a:lstStyle/>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導入サポート</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sz="1600" b="1" dirty="0">
                          <a:effectLst/>
                          <a:latin typeface="Meiryo UI" panose="020B0604030504040204" pitchFamily="50" charset="-128"/>
                          <a:ea typeface="Meiryo UI" panose="020B0604030504040204" pitchFamily="50" charset="-128"/>
                          <a:cs typeface="Meiryo UI" panose="020B0604030504040204" pitchFamily="50" charset="-128"/>
                        </a:rPr>
                        <a:t>\150,000</a:t>
                      </a:r>
                      <a:r>
                        <a:rPr lang="ja-JP" altLang="en-US" sz="1600" b="1"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b="1"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契約中のサポートと別に、特に初期設定と社内展開のための手順書の作成をサポートいたします。</a:t>
                      </a:r>
                      <a:endParaRPr lang="en-US" altLang="ja-JP" sz="14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2"/>
                  </a:ext>
                </a:extLst>
              </a:tr>
              <a:tr h="1081258">
                <a:tc>
                  <a:txBody>
                    <a:bodyPr/>
                    <a:lstStyle/>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システム管理者向け</a:t>
                      </a:r>
                      <a:endParaRPr lang="en-US" alt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トレーニング</a:t>
                      </a:r>
                      <a:r>
                        <a:rPr lang="en-US" altLang="ja-JP" sz="1800" b="1"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a:t>
                      </a:r>
                    </a:p>
                  </a:txBody>
                  <a:tcPr marL="36000" marR="36000" marT="36000" marB="36000" anchor="ctr">
                    <a:solidFill>
                      <a:schemeClr val="bg1"/>
                    </a:solidFill>
                  </a:tcPr>
                </a:tc>
                <a:tc>
                  <a:txBody>
                    <a:bodyPr/>
                    <a:lstStyle/>
                    <a:p>
                      <a:pPr algn="r">
                        <a:spcAft>
                          <a:spcPts val="0"/>
                        </a:spcAft>
                      </a:pPr>
                      <a:r>
                        <a:rPr lang="en-US" altLang="ja-JP" sz="1600" b="1" dirty="0">
                          <a:effectLst/>
                          <a:latin typeface="Meiryo UI" panose="020B0604030504040204" pitchFamily="50" charset="-128"/>
                          <a:ea typeface="Meiryo UI" panose="020B0604030504040204" pitchFamily="50" charset="-128"/>
                          <a:cs typeface="Meiryo UI" panose="020B0604030504040204" pitchFamily="50" charset="-128"/>
                        </a:rPr>
                        <a:t>\100,000</a:t>
                      </a:r>
                      <a:r>
                        <a:rPr lang="ja-JP" altLang="en-US" sz="1600" b="1"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管理者様向けに、</a:t>
                      </a:r>
                      <a:r>
                        <a:rPr lang="en-US" altLang="ja-JP" sz="14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管理サイトのトレーニングを実施いたします。</a:t>
                      </a:r>
                      <a:endParaRPr lang="en-US" altLang="ja-JP" sz="1400" dirty="0">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just" defTabSz="685800" rtl="0" eaLnBrk="1" fontAlgn="auto" latinLnBrk="0" hangingPunct="1">
                        <a:lnSpc>
                          <a:spcPct val="100000"/>
                        </a:lnSpc>
                        <a:spcBef>
                          <a:spcPts val="0"/>
                        </a:spcBef>
                        <a:spcAft>
                          <a:spcPts val="0"/>
                        </a:spcAft>
                        <a:buClrTx/>
                        <a:buSzTx/>
                        <a:buFontTx/>
                        <a:buNone/>
                        <a:tabLst/>
                        <a:defRPr/>
                      </a:pPr>
                      <a:r>
                        <a:rPr lang="en-US" altLang="ja-JP" sz="1400"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時間のコースです。</a:t>
                      </a:r>
                      <a:endParaRPr lang="ja-JP" altLang="ja-JP" sz="1400" b="1"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3"/>
                  </a:ext>
                </a:extLst>
              </a:tr>
              <a:tr h="1081258">
                <a:tc>
                  <a:txBody>
                    <a:bodyPr/>
                    <a:lstStyle/>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ユーザー向け</a:t>
                      </a:r>
                      <a:endParaRPr lang="en-US" alt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トレーニング</a:t>
                      </a:r>
                      <a:r>
                        <a:rPr lang="en-US" altLang="ja-JP" sz="1800" b="1"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altLang="ja-JP" sz="1600" b="1" dirty="0">
                          <a:effectLst/>
                          <a:latin typeface="Meiryo UI" panose="020B0604030504040204" pitchFamily="50" charset="-128"/>
                          <a:ea typeface="Meiryo UI" panose="020B0604030504040204" pitchFamily="50" charset="-128"/>
                          <a:cs typeface="Meiryo UI" panose="020B0604030504040204" pitchFamily="50" charset="-128"/>
                        </a:rPr>
                        <a:t>\50,000</a:t>
                      </a:r>
                      <a:r>
                        <a:rPr lang="ja-JP" altLang="en-US" sz="1600" b="1"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600" b="1"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貴社もしくはご指定の施設に出張し、</a:t>
                      </a:r>
                      <a:r>
                        <a:rPr lang="en-US" altLang="ja-JP" sz="1400"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時間の</a:t>
                      </a:r>
                      <a:r>
                        <a:rPr lang="en-US" altLang="ja-JP" sz="14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400" dirty="0">
                          <a:effectLst/>
                          <a:latin typeface="Meiryo UI" panose="020B0604030504040204" pitchFamily="50" charset="-128"/>
                          <a:ea typeface="Meiryo UI" panose="020B0604030504040204" pitchFamily="50" charset="-128"/>
                          <a:cs typeface="Meiryo UI" panose="020B0604030504040204" pitchFamily="50" charset="-128"/>
                        </a:rPr>
                        <a:t>アプリのトレーニングを実施いたします。教材は導入サポートで作成した手順書になります。</a:t>
                      </a:r>
                      <a:endParaRPr lang="en-US" altLang="ja-JP" sz="14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4"/>
                  </a:ext>
                </a:extLst>
              </a:tr>
            </a:tbl>
          </a:graphicData>
        </a:graphic>
      </p:graphicFrame>
      <p:sp>
        <p:nvSpPr>
          <p:cNvPr id="7" name="テキスト ボックス 6"/>
          <p:cNvSpPr txBox="1"/>
          <p:nvPr userDrawn="1"/>
        </p:nvSpPr>
        <p:spPr>
          <a:xfrm>
            <a:off x="310959" y="6109580"/>
            <a:ext cx="7776752" cy="646331"/>
          </a:xfrm>
          <a:prstGeom prst="rect">
            <a:avLst/>
          </a:prstGeom>
          <a:noFill/>
        </p:spPr>
        <p:txBody>
          <a:bodyPr wrap="square" rtlCol="0">
            <a:spAutoFit/>
          </a:bodyPr>
          <a:lstStyle/>
          <a:p>
            <a:r>
              <a:rPr kumimoji="1"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トレーニングのお申し込みは、導入サポートご利用のお客様のみとなります。</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会場、プロジェクター、インターネット接続環境、人数分の </a:t>
            </a:r>
            <a:r>
              <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スマートフォン はお客様にてご用意ください。</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実施場所は東京都内限定、遠隔地は出張費・交通費応相談となります。</a:t>
            </a:r>
            <a:endParaRPr kumimoji="1"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4"/>
          <p:cNvSpPr/>
          <p:nvPr userDrawn="1"/>
        </p:nvSpPr>
        <p:spPr>
          <a:xfrm>
            <a:off x="346842" y="716310"/>
            <a:ext cx="8395137" cy="693371"/>
          </a:xfrm>
          <a:prstGeom prst="roundRect">
            <a:avLst/>
          </a:prstGeom>
          <a:solidFill>
            <a:schemeClr val="accent3"/>
          </a:solidFill>
          <a:ln w="25400">
            <a:solidFill>
              <a:schemeClr val="accent3">
                <a:lumMod val="75000"/>
              </a:schemeClr>
            </a:solidFill>
            <a:miter lim="800000"/>
            <a:headEnd/>
            <a:tailEnd/>
          </a:ln>
        </p:spPr>
        <p:txBody>
          <a:bodyPr wrap="square" lIns="36000" tIns="36000" rIns="36000" bIns="36000">
            <a:spAutoFit/>
          </a:bodyPr>
          <a:lstStyle/>
          <a:p>
            <a:pPr marL="285750" indent="-285750">
              <a:spcBef>
                <a:spcPct val="0"/>
              </a:spcBef>
              <a:buFont typeface="Wingdings" panose="05000000000000000000" pitchFamily="2" charset="2"/>
              <a:buChar char="u"/>
            </a:pPr>
            <a:r>
              <a:rPr lang="ja-JP" altLang="en-US" sz="1800" b="1" dirty="0">
                <a:solidFill>
                  <a:schemeClr val="tx1"/>
                </a:solidFill>
                <a:latin typeface="Meiryo UI" pitchFamily="50" charset="-128"/>
                <a:ea typeface="Meiryo UI" pitchFamily="50" charset="-128"/>
                <a:cs typeface="Meiryo UI" pitchFamily="50" charset="-128"/>
              </a:rPr>
              <a:t>表記は全て税抜きとなります</a:t>
            </a:r>
            <a:endParaRPr lang="en-US" altLang="ja-JP" sz="1800" b="1" dirty="0">
              <a:solidFill>
                <a:schemeClr val="tx1"/>
              </a:solidFill>
              <a:latin typeface="Meiryo UI" pitchFamily="50" charset="-128"/>
              <a:ea typeface="Meiryo UI" pitchFamily="50" charset="-128"/>
              <a:cs typeface="Meiryo UI" pitchFamily="50" charset="-128"/>
            </a:endParaRPr>
          </a:p>
          <a:p>
            <a:pPr marL="285750" indent="-285750">
              <a:spcBef>
                <a:spcPct val="0"/>
              </a:spcBef>
              <a:buFont typeface="Wingdings" panose="05000000000000000000" pitchFamily="2" charset="2"/>
              <a:buChar char="u"/>
            </a:pPr>
            <a:r>
              <a:rPr lang="ja-JP" altLang="en-US" sz="1800" b="1" dirty="0">
                <a:solidFill>
                  <a:schemeClr val="tx1"/>
                </a:solidFill>
                <a:latin typeface="Meiryo UI" pitchFamily="50" charset="-128"/>
                <a:ea typeface="Meiryo UI" pitchFamily="50" charset="-128"/>
                <a:cs typeface="Meiryo UI" pitchFamily="50" charset="-128"/>
              </a:rPr>
              <a:t>ご利用開始時に一括でお支払いいただきます（ご利用開始月末日払い）</a:t>
            </a:r>
            <a:endParaRPr lang="en-US" altLang="ja-JP" sz="1800" b="1"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2638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固定]プラン・価格表">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 name="図 3"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sp>
        <p:nvSpPr>
          <p:cNvPr id="5" name="テキスト ボックス 4"/>
          <p:cNvSpPr txBox="1"/>
          <p:nvPr userDrawn="1"/>
        </p:nvSpPr>
        <p:spPr>
          <a:xfrm>
            <a:off x="145997" y="75129"/>
            <a:ext cx="3749808" cy="442035"/>
          </a:xfrm>
          <a:prstGeom prst="rect">
            <a:avLst/>
          </a:prstGeom>
          <a:noFill/>
        </p:spPr>
        <p:txBody>
          <a:bodyPr wrap="square" lIns="36000" tIns="36000" rIns="36000" bIns="36000" rtlCol="0" anchor="ctr">
            <a:spAutoFit/>
          </a:bodyPr>
          <a:lstStyle/>
          <a:p>
            <a:r>
              <a:rPr lang="en-US" altLang="ja-JP" sz="2400" b="1" dirty="0">
                <a:solidFill>
                  <a:schemeClr val="bg1"/>
                </a:solidFill>
                <a:latin typeface="+mn-ea"/>
                <a:ea typeface="+mn-ea"/>
              </a:rPr>
              <a:t>cyzen </a:t>
            </a:r>
            <a:r>
              <a:rPr lang="ja-JP" altLang="en-US" sz="2400" b="1" dirty="0">
                <a:solidFill>
                  <a:schemeClr val="bg1"/>
                </a:solidFill>
                <a:latin typeface="+mn-ea"/>
                <a:ea typeface="+mn-ea"/>
              </a:rPr>
              <a:t>プラン・価格表</a:t>
            </a:r>
            <a:endParaRPr kumimoji="1" lang="ja-JP" altLang="en-US" sz="2400" b="1" dirty="0">
              <a:solidFill>
                <a:schemeClr val="bg1"/>
              </a:solidFill>
              <a:latin typeface="+mn-ea"/>
              <a:ea typeface="+mn-ea"/>
            </a:endParaRPr>
          </a:p>
        </p:txBody>
      </p:sp>
      <p:sp>
        <p:nvSpPr>
          <p:cNvPr id="6" name="角丸四角形 4"/>
          <p:cNvSpPr/>
          <p:nvPr userDrawn="1"/>
        </p:nvSpPr>
        <p:spPr>
          <a:xfrm>
            <a:off x="346842" y="647730"/>
            <a:ext cx="8395137" cy="906750"/>
          </a:xfrm>
          <a:prstGeom prst="roundRect">
            <a:avLst/>
          </a:prstGeom>
          <a:solidFill>
            <a:schemeClr val="accent3"/>
          </a:solidFill>
          <a:ln w="25400">
            <a:solidFill>
              <a:schemeClr val="accent3">
                <a:lumMod val="75000"/>
              </a:schemeClr>
            </a:solidFill>
            <a:miter lim="800000"/>
            <a:headEnd/>
            <a:tailEnd/>
          </a:ln>
        </p:spPr>
        <p:txBody>
          <a:bodyPr wrap="square" lIns="36000" tIns="36000" rIns="36000" bIns="36000" anchor="ctr">
            <a:noAutofit/>
          </a:bodyPr>
          <a:lstStyle/>
          <a:p>
            <a:pPr marL="285750" indent="-285750">
              <a:spcBef>
                <a:spcPct val="0"/>
              </a:spcBef>
              <a:buFont typeface="Wingdings" panose="05000000000000000000" pitchFamily="2" charset="2"/>
              <a:buChar char="u"/>
            </a:pPr>
            <a:r>
              <a:rPr lang="en-US" altLang="ja-JP" sz="1800" b="1" dirty="0">
                <a:solidFill>
                  <a:schemeClr val="tx1"/>
                </a:solidFill>
                <a:latin typeface="Meiryo UI" pitchFamily="50" charset="-128"/>
                <a:ea typeface="Meiryo UI" pitchFamily="50" charset="-128"/>
                <a:cs typeface="Meiryo UI" pitchFamily="50" charset="-128"/>
              </a:rPr>
              <a:t>10ID</a:t>
            </a:r>
            <a:r>
              <a:rPr lang="ja-JP" altLang="en-US" sz="1800" b="1" dirty="0">
                <a:solidFill>
                  <a:schemeClr val="tx1"/>
                </a:solidFill>
                <a:latin typeface="Meiryo UI" pitchFamily="50" charset="-128"/>
                <a:ea typeface="Meiryo UI" pitchFamily="50" charset="-128"/>
                <a:cs typeface="Meiryo UI" pitchFamily="50" charset="-128"/>
              </a:rPr>
              <a:t>単位でのご契約となります</a:t>
            </a:r>
          </a:p>
          <a:p>
            <a:pPr marL="285750" indent="-285750">
              <a:spcBef>
                <a:spcPct val="0"/>
              </a:spcBef>
              <a:buFont typeface="Wingdings" panose="05000000000000000000" pitchFamily="2" charset="2"/>
              <a:buChar char="u"/>
            </a:pPr>
            <a:r>
              <a:rPr lang="ja-JP" altLang="en-US" sz="1800" b="1" dirty="0">
                <a:solidFill>
                  <a:schemeClr val="tx1"/>
                </a:solidFill>
                <a:latin typeface="Meiryo UI" pitchFamily="50" charset="-128"/>
                <a:ea typeface="Meiryo UI" pitchFamily="50" charset="-128"/>
                <a:cs typeface="Meiryo UI" pitchFamily="50" charset="-128"/>
              </a:rPr>
              <a:t>表記は</a:t>
            </a:r>
            <a:r>
              <a:rPr lang="en-US" altLang="ja-JP" sz="1800" b="1" dirty="0">
                <a:solidFill>
                  <a:schemeClr val="tx1"/>
                </a:solidFill>
                <a:latin typeface="Meiryo UI" pitchFamily="50" charset="-128"/>
                <a:ea typeface="Meiryo UI" pitchFamily="50" charset="-128"/>
                <a:cs typeface="Meiryo UI" pitchFamily="50" charset="-128"/>
              </a:rPr>
              <a:t>10ID</a:t>
            </a:r>
            <a:r>
              <a:rPr lang="ja-JP" altLang="en-US" sz="1800" b="1" dirty="0">
                <a:solidFill>
                  <a:schemeClr val="tx1"/>
                </a:solidFill>
                <a:latin typeface="Meiryo UI" pitchFamily="50" charset="-128"/>
                <a:ea typeface="Meiryo UI" pitchFamily="50" charset="-128"/>
                <a:cs typeface="Meiryo UI" pitchFamily="50" charset="-128"/>
              </a:rPr>
              <a:t>分の価格で、全て税抜きとなります</a:t>
            </a:r>
          </a:p>
          <a:p>
            <a:pPr marL="285750" indent="-285750">
              <a:spcBef>
                <a:spcPct val="0"/>
              </a:spcBef>
              <a:buFont typeface="Wingdings" panose="05000000000000000000" pitchFamily="2" charset="2"/>
              <a:buChar char="u"/>
            </a:pPr>
            <a:r>
              <a:rPr lang="ja-JP" altLang="en-US" sz="1800" b="1" dirty="0">
                <a:solidFill>
                  <a:schemeClr val="tx1"/>
                </a:solidFill>
                <a:latin typeface="Meiryo UI" pitchFamily="50" charset="-128"/>
                <a:ea typeface="Meiryo UI" pitchFamily="50" charset="-128"/>
                <a:cs typeface="Meiryo UI" pitchFamily="50" charset="-128"/>
              </a:rPr>
              <a:t>ご利用開始時に年額を一括でお支払いいただきます（ご利用開始月末日払い）</a:t>
            </a:r>
            <a:endParaRPr lang="en-US" altLang="ja-JP" sz="18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userDrawn="1">
            <p:extLst>
              <p:ext uri="{D42A27DB-BD31-4B8C-83A1-F6EECF244321}">
                <p14:modId xmlns:p14="http://schemas.microsoft.com/office/powerpoint/2010/main" val="1190013676"/>
              </p:ext>
            </p:extLst>
          </p:nvPr>
        </p:nvGraphicFramePr>
        <p:xfrm>
          <a:off x="331076" y="1609771"/>
          <a:ext cx="8395137" cy="4935808"/>
        </p:xfrm>
        <a:graphic>
          <a:graphicData uri="http://schemas.openxmlformats.org/drawingml/2006/table">
            <a:tbl>
              <a:tblPr bandRow="1">
                <a:tableStyleId>{5940675A-B579-460E-94D1-54222C63F5DA}</a:tableStyleId>
              </a:tblPr>
              <a:tblGrid>
                <a:gridCol w="1582028">
                  <a:extLst>
                    <a:ext uri="{9D8B030D-6E8A-4147-A177-3AD203B41FA5}">
                      <a16:colId xmlns:a16="http://schemas.microsoft.com/office/drawing/2014/main" val="20000"/>
                    </a:ext>
                  </a:extLst>
                </a:gridCol>
                <a:gridCol w="1757358">
                  <a:extLst>
                    <a:ext uri="{9D8B030D-6E8A-4147-A177-3AD203B41FA5}">
                      <a16:colId xmlns:a16="http://schemas.microsoft.com/office/drawing/2014/main" val="20001"/>
                    </a:ext>
                  </a:extLst>
                </a:gridCol>
                <a:gridCol w="5055751">
                  <a:extLst>
                    <a:ext uri="{9D8B030D-6E8A-4147-A177-3AD203B41FA5}">
                      <a16:colId xmlns:a16="http://schemas.microsoft.com/office/drawing/2014/main" val="20002"/>
                    </a:ext>
                  </a:extLst>
                </a:gridCol>
              </a:tblGrid>
              <a:tr h="329605">
                <a:tc>
                  <a:txBody>
                    <a:bodyPr/>
                    <a:lstStyle/>
                    <a:p>
                      <a:pPr algn="ctr">
                        <a:spcAft>
                          <a:spcPts val="0"/>
                        </a:spcAft>
                      </a:pPr>
                      <a:r>
                        <a:rPr 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プラン名称</a:t>
                      </a:r>
                    </a:p>
                  </a:txBody>
                  <a:tcPr marL="36000" marR="36000" marT="36000" marB="36000">
                    <a:solidFill>
                      <a:schemeClr val="accent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ja-JP" alt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価格</a:t>
                      </a:r>
                      <a:r>
                        <a:rPr lang="en-US" alt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年額</a:t>
                      </a:r>
                      <a:r>
                        <a:rPr lang="en-US" alt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000" marR="36000" marT="36000" marB="36000">
                    <a:solidFill>
                      <a:schemeClr val="accent1"/>
                    </a:solidFill>
                  </a:tcPr>
                </a:tc>
                <a:tc>
                  <a:txBody>
                    <a:bodyPr/>
                    <a:lstStyle/>
                    <a:p>
                      <a:pPr algn="ctr">
                        <a:spcAft>
                          <a:spcPts val="0"/>
                        </a:spcAft>
                      </a:pPr>
                      <a:r>
                        <a:rPr lang="ja-JP" altLang="en-US"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プラン内容</a:t>
                      </a:r>
                      <a:endParaRPr lang="ja-JP" sz="1600" b="1"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solidFill>
                      <a:schemeClr val="accent1"/>
                    </a:solidFill>
                  </a:tcPr>
                </a:tc>
                <a:extLst>
                  <a:ext uri="{0D108BD9-81ED-4DB2-BD59-A6C34878D82A}">
                    <a16:rowId xmlns:a16="http://schemas.microsoft.com/office/drawing/2014/main" val="10000"/>
                  </a:ext>
                </a:extLst>
              </a:tr>
              <a:tr h="488647">
                <a:tc>
                  <a:txBody>
                    <a:bodyPr/>
                    <a:lstStyle/>
                    <a:p>
                      <a:pPr algn="ctr">
                        <a:spcAft>
                          <a:spcPts val="0"/>
                        </a:spcAft>
                      </a:pPr>
                      <a:r>
                        <a:rPr lang="ja-JP" sz="1800" b="1" dirty="0">
                          <a:effectLst/>
                          <a:latin typeface="Meiryo UI" panose="020B0604030504040204" pitchFamily="50" charset="-128"/>
                          <a:ea typeface="Meiryo UI" panose="020B0604030504040204" pitchFamily="50" charset="-128"/>
                          <a:cs typeface="Meiryo UI" panose="020B0604030504040204" pitchFamily="50" charset="-128"/>
                        </a:rPr>
                        <a:t>ブロンズ</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sz="1600" b="1" dirty="0">
                          <a:effectLst/>
                          <a:latin typeface="Meiryo UI" panose="020B0604030504040204" pitchFamily="50" charset="-128"/>
                          <a:ea typeface="Meiryo UI" panose="020B0604030504040204" pitchFamily="50" charset="-128"/>
                          <a:cs typeface="Meiryo UI" panose="020B0604030504040204" pitchFamily="50" charset="-128"/>
                        </a:rPr>
                        <a:t>\96,000</a:t>
                      </a:r>
                    </a:p>
                    <a:p>
                      <a:pPr algn="r">
                        <a:spcAft>
                          <a:spcPts val="0"/>
                        </a:spcAft>
                      </a:pP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1ID</a:t>
                      </a: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換算：</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\800</a:t>
                      </a:r>
                      <a:endParaRPr 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の基本機能のみご利用いただくプランです。</a:t>
                      </a:r>
                      <a:endParaRPr lang="ja-JP" sz="12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1"/>
                  </a:ext>
                </a:extLst>
              </a:tr>
              <a:tr h="790826">
                <a:tc>
                  <a:txBody>
                    <a:bodyPr/>
                    <a:lstStyle/>
                    <a:p>
                      <a:pPr algn="ctr">
                        <a:spcAft>
                          <a:spcPts val="0"/>
                        </a:spcAft>
                      </a:pPr>
                      <a:r>
                        <a:rPr lang="ja-JP" sz="1800" b="1" dirty="0">
                          <a:effectLst/>
                          <a:latin typeface="Meiryo UI" panose="020B0604030504040204" pitchFamily="50" charset="-128"/>
                          <a:ea typeface="Meiryo UI" panose="020B0604030504040204" pitchFamily="50" charset="-128"/>
                          <a:cs typeface="Meiryo UI" panose="020B0604030504040204" pitchFamily="50" charset="-128"/>
                        </a:rPr>
                        <a:t>シルバー</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sz="1600" b="1" dirty="0">
                          <a:effectLst/>
                          <a:latin typeface="Meiryo UI" panose="020B0604030504040204" pitchFamily="50" charset="-128"/>
                          <a:ea typeface="Meiryo UI" panose="020B0604030504040204" pitchFamily="50" charset="-128"/>
                          <a:cs typeface="Meiryo UI" panose="020B0604030504040204" pitchFamily="50" charset="-128"/>
                        </a:rPr>
                        <a:t>\180,000</a:t>
                      </a:r>
                    </a:p>
                    <a:p>
                      <a:pPr marL="0" marR="0" indent="0" algn="r" defTabSz="685800" rtl="0" eaLnBrk="1" fontAlgn="auto" latinLnBrk="0" hangingPunct="1">
                        <a:lnSpc>
                          <a:spcPct val="100000"/>
                        </a:lnSpc>
                        <a:spcBef>
                          <a:spcPts val="0"/>
                        </a:spcBef>
                        <a:spcAft>
                          <a:spcPts val="0"/>
                        </a:spcAft>
                        <a:buClrTx/>
                        <a:buSzTx/>
                        <a:buFontTx/>
                        <a:buNone/>
                        <a:tabLst/>
                        <a:defRPr/>
                      </a:pP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1ID</a:t>
                      </a: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換算：</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\1,500</a:t>
                      </a:r>
                      <a:endParaRPr lang="ja-JP" altLang="ja-JP" sz="11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の基本機能に加え、以下のサービスのうち</a:t>
                      </a: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err="1">
                          <a:effectLst/>
                          <a:latin typeface="Meiryo UI" panose="020B0604030504040204" pitchFamily="50" charset="-128"/>
                          <a:ea typeface="Meiryo UI" panose="020B0604030504040204" pitchFamily="50" charset="-128"/>
                          <a:cs typeface="Meiryo UI" panose="020B0604030504040204" pitchFamily="50" charset="-128"/>
                        </a:rPr>
                        <a:t>つを</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ご利用いただけます。</a:t>
                      </a: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ルート自動記録</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交通費自動計算</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写真管理</a:t>
                      </a:r>
                      <a:r>
                        <a:rPr lang="en-US" altLang="ja-JP" sz="1100"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1100" b="1"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2"/>
                  </a:ext>
                </a:extLst>
              </a:tr>
              <a:tr h="1522419">
                <a:tc>
                  <a:txBody>
                    <a:bodyPr/>
                    <a:lstStyle/>
                    <a:p>
                      <a:pPr algn="ctr">
                        <a:spcAft>
                          <a:spcPts val="0"/>
                        </a:spcAft>
                      </a:pPr>
                      <a:r>
                        <a:rPr lang="ja-JP" sz="1800" b="1" dirty="0">
                          <a:effectLst/>
                          <a:latin typeface="Meiryo UI" panose="020B0604030504040204" pitchFamily="50" charset="-128"/>
                          <a:ea typeface="Meiryo UI" panose="020B0604030504040204" pitchFamily="50" charset="-128"/>
                          <a:cs typeface="Meiryo UI" panose="020B0604030504040204" pitchFamily="50" charset="-128"/>
                        </a:rPr>
                        <a:t>ゴールド</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altLang="ja-JP" sz="1600" b="1" dirty="0">
                          <a:effectLst/>
                          <a:latin typeface="Meiryo UI" panose="020B0604030504040204" pitchFamily="50" charset="-128"/>
                          <a:ea typeface="Meiryo UI" panose="020B0604030504040204" pitchFamily="50" charset="-128"/>
                          <a:cs typeface="Meiryo UI" panose="020B0604030504040204" pitchFamily="50" charset="-128"/>
                        </a:rPr>
                        <a:t>\264,000</a:t>
                      </a:r>
                    </a:p>
                    <a:p>
                      <a:pPr algn="r">
                        <a:spcAft>
                          <a:spcPts val="0"/>
                        </a:spcAft>
                      </a:pP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1ID</a:t>
                      </a: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換算：</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\2,200</a:t>
                      </a:r>
                      <a:endParaRPr lang="ja-JP" altLang="ja-JP" sz="1000" b="1"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marL="0" marR="0" indent="0" algn="just" defTabSz="685800" rtl="0" eaLnBrk="1" fontAlgn="auto" latinLnBrk="0" hangingPunct="1">
                        <a:lnSpc>
                          <a:spcPct val="100000"/>
                        </a:lnSpc>
                        <a:spcBef>
                          <a:spcPts val="0"/>
                        </a:spcBef>
                        <a:spcAft>
                          <a:spcPts val="0"/>
                        </a:spcAft>
                        <a:buClrTx/>
                        <a:buSzTx/>
                        <a:buFontTx/>
                        <a:buNone/>
                        <a:tabLst/>
                        <a:defRPr/>
                      </a:pP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の基本機能に加え、以下のサービスが標準でご利用いただけます。</a:t>
                      </a: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marL="171450" marR="0" indent="-171450" algn="just" defTabSz="6858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ルート自動記録</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連携</a:t>
                      </a:r>
                      <a:r>
                        <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API</a:t>
                      </a:r>
                    </a:p>
                    <a:p>
                      <a:pPr marL="0" indent="0" algn="just">
                        <a:spcAft>
                          <a:spcPts val="0"/>
                        </a:spcAft>
                        <a:buFont typeface="Wingdings" panose="05000000000000000000" pitchFamily="2" charset="2"/>
                        <a:buNone/>
                      </a:pP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spcAft>
                          <a:spcPts val="0"/>
                        </a:spcAft>
                        <a:buFont typeface="Wingdings" panose="05000000000000000000" pitchFamily="2" charset="2"/>
                        <a:buNone/>
                      </a:pP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さらに、以下のサービスのうち</a:t>
                      </a: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err="1">
                          <a:effectLst/>
                          <a:latin typeface="Meiryo UI" panose="020B0604030504040204" pitchFamily="50" charset="-128"/>
                          <a:ea typeface="Meiryo UI" panose="020B0604030504040204" pitchFamily="50" charset="-128"/>
                          <a:cs typeface="Meiryo UI" panose="020B0604030504040204" pitchFamily="50" charset="-128"/>
                        </a:rPr>
                        <a:t>つを</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ご利用いただけます。</a:t>
                      </a: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交通費自動計算</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写真管理</a:t>
                      </a:r>
                      <a:r>
                        <a:rPr lang="en-US" altLang="ja-JP" sz="1100"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3"/>
                  </a:ext>
                </a:extLst>
              </a:tr>
              <a:tr h="488647">
                <a:tc>
                  <a:txBody>
                    <a:bodyPr/>
                    <a:lstStyle/>
                    <a:p>
                      <a:pPr algn="ctr">
                        <a:spcAft>
                          <a:spcPts val="0"/>
                        </a:spcAft>
                      </a:pPr>
                      <a:r>
                        <a:rPr lang="ja-JP" altLang="ja-JP" sz="1600" b="1" dirty="0">
                          <a:effectLst/>
                          <a:latin typeface="Meiryo UI" panose="020B0604030504040204" pitchFamily="50" charset="-128"/>
                          <a:ea typeface="Meiryo UI" panose="020B0604030504040204" pitchFamily="50" charset="-128"/>
                          <a:cs typeface="Meiryo UI" panose="020B0604030504040204" pitchFamily="50" charset="-128"/>
                        </a:rPr>
                        <a:t>ゴールド</a:t>
                      </a:r>
                      <a:r>
                        <a:rPr lang="ja-JP" altLang="en-US" sz="1600" b="1" dirty="0">
                          <a:effectLst/>
                          <a:latin typeface="Meiryo UI" panose="020B0604030504040204" pitchFamily="50" charset="-128"/>
                          <a:ea typeface="Meiryo UI" panose="020B0604030504040204" pitchFamily="50" charset="-128"/>
                          <a:cs typeface="Meiryo UI" panose="020B0604030504040204" pitchFamily="50" charset="-128"/>
                        </a:rPr>
                        <a:t>プラス</a:t>
                      </a:r>
                      <a:endParaRPr lang="ja-JP" sz="1000" dirty="0">
                        <a:solidFill>
                          <a:srgbClr val="000000"/>
                        </a:solidFill>
                        <a:effectLst/>
                        <a:latin typeface="Domine"/>
                        <a:ea typeface="ＭＳ 明朝" panose="02020609040205080304" pitchFamily="17" charset="-128"/>
                        <a:cs typeface="Domine"/>
                      </a:endParaRPr>
                    </a:p>
                  </a:txBody>
                  <a:tcPr marL="36000" marR="36000" marT="36000" marB="36000" anchor="ctr">
                    <a:solidFill>
                      <a:schemeClr val="bg1"/>
                    </a:solidFill>
                  </a:tcPr>
                </a:tc>
                <a:tc>
                  <a:txBody>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altLang="ja-JP" sz="1600" b="1" dirty="0">
                          <a:effectLst/>
                          <a:latin typeface="Meiryo UI" panose="020B0604030504040204" pitchFamily="50" charset="-128"/>
                          <a:ea typeface="Meiryo UI" panose="020B0604030504040204" pitchFamily="50" charset="-128"/>
                          <a:cs typeface="Meiryo UI" panose="020B0604030504040204" pitchFamily="50" charset="-128"/>
                        </a:rPr>
                        <a:t>\348,000</a:t>
                      </a:r>
                    </a:p>
                    <a:p>
                      <a:pPr marL="0" marR="0" indent="0" algn="r" defTabSz="685800" rtl="0" eaLnBrk="1" fontAlgn="auto" latinLnBrk="0" hangingPunct="1">
                        <a:lnSpc>
                          <a:spcPct val="100000"/>
                        </a:lnSpc>
                        <a:spcBef>
                          <a:spcPts val="0"/>
                        </a:spcBef>
                        <a:spcAft>
                          <a:spcPts val="0"/>
                        </a:spcAft>
                        <a:buClrTx/>
                        <a:buSzTx/>
                        <a:buFontTx/>
                        <a:buNone/>
                        <a:tabLst/>
                        <a:defRPr/>
                      </a:pP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1ID</a:t>
                      </a: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換算：</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\2,900</a:t>
                      </a:r>
                      <a:endParaRPr lang="ja-JP" altLang="ja-JP" sz="1600" b="1"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marL="0" indent="0" algn="just">
                        <a:spcAft>
                          <a:spcPts val="0"/>
                        </a:spcAft>
                        <a:buFont typeface="Wingdings" panose="05000000000000000000" pitchFamily="2" charset="2"/>
                        <a:buNone/>
                      </a:pP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上記の選択サービスのうち</a:t>
                      </a: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err="1">
                          <a:effectLst/>
                          <a:latin typeface="Meiryo UI" panose="020B0604030504040204" pitchFamily="50" charset="-128"/>
                          <a:ea typeface="Meiryo UI" panose="020B0604030504040204" pitchFamily="50" charset="-128"/>
                          <a:cs typeface="Meiryo UI" panose="020B0604030504040204" pitchFamily="50" charset="-128"/>
                        </a:rPr>
                        <a:t>つを</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ご利用いただく場合の金額です。</a:t>
                      </a:r>
                      <a:endParaRPr lang="ja-JP" altLang="ja-JP" sz="12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4"/>
                  </a:ext>
                </a:extLst>
              </a:tr>
              <a:tr h="1315664">
                <a:tc>
                  <a:txBody>
                    <a:bodyPr/>
                    <a:lstStyle/>
                    <a:p>
                      <a:pPr algn="ctr">
                        <a:spcAft>
                          <a:spcPts val="0"/>
                        </a:spcAft>
                      </a:pPr>
                      <a:r>
                        <a:rPr lang="ja-JP" sz="1800" b="1" dirty="0">
                          <a:effectLst/>
                          <a:latin typeface="Meiryo UI" panose="020B0604030504040204" pitchFamily="50" charset="-128"/>
                          <a:ea typeface="Meiryo UI" panose="020B0604030504040204" pitchFamily="50" charset="-128"/>
                          <a:cs typeface="Meiryo UI" panose="020B0604030504040204" pitchFamily="50" charset="-128"/>
                        </a:rPr>
                        <a:t>プラチナ</a:t>
                      </a:r>
                      <a:endParaRPr lang="ja-JP" sz="18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r">
                        <a:spcAft>
                          <a:spcPts val="0"/>
                        </a:spcAft>
                      </a:pPr>
                      <a:r>
                        <a:rPr lang="en-US" altLang="ja-JP" sz="1600" b="1" dirty="0">
                          <a:effectLst/>
                          <a:latin typeface="Meiryo UI" panose="020B0604030504040204" pitchFamily="50" charset="-128"/>
                          <a:ea typeface="Meiryo UI" panose="020B0604030504040204" pitchFamily="50" charset="-128"/>
                          <a:cs typeface="Meiryo UI" panose="020B0604030504040204" pitchFamily="50" charset="-128"/>
                        </a:rPr>
                        <a:t>\480,000</a:t>
                      </a:r>
                    </a:p>
                    <a:p>
                      <a:pPr algn="r">
                        <a:spcAft>
                          <a:spcPts val="0"/>
                        </a:spcAft>
                      </a:pP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1ID</a:t>
                      </a:r>
                      <a:r>
                        <a:rPr lang="ja-JP" altLang="en-US"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換算：</a:t>
                      </a:r>
                      <a:r>
                        <a:rPr lang="en-US" altLang="ja-JP" sz="1000" b="0"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rPr>
                        <a:t>\4,000</a:t>
                      </a:r>
                      <a:endParaRPr lang="ja-JP" altLang="ja-JP" sz="1600" b="1" dirty="0">
                        <a:solidFill>
                          <a:srgbClr val="00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tc>
                  <a:txBody>
                    <a:bodyPr/>
                    <a:lstStyle/>
                    <a:p>
                      <a:pPr algn="just">
                        <a:spcAft>
                          <a:spcPts val="0"/>
                        </a:spcAft>
                      </a:pP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以下の機能を含めた、</a:t>
                      </a:r>
                      <a:r>
                        <a:rPr lang="en-US" altLang="ja-JP" sz="1200" dirty="0">
                          <a:effectLst/>
                          <a:latin typeface="Meiryo UI" panose="020B0604030504040204" pitchFamily="50" charset="-128"/>
                          <a:ea typeface="Meiryo UI" panose="020B0604030504040204" pitchFamily="50" charset="-128"/>
                          <a:cs typeface="Meiryo UI" panose="020B0604030504040204" pitchFamily="50" charset="-128"/>
                        </a:rPr>
                        <a:t>cyzen</a:t>
                      </a:r>
                      <a:r>
                        <a:rPr lang="ja-JP" altLang="en-US" sz="1200" dirty="0">
                          <a:effectLst/>
                          <a:latin typeface="Meiryo UI" panose="020B0604030504040204" pitchFamily="50" charset="-128"/>
                          <a:ea typeface="Meiryo UI" panose="020B0604030504040204" pitchFamily="50" charset="-128"/>
                          <a:cs typeface="Meiryo UI" panose="020B0604030504040204" pitchFamily="50" charset="-128"/>
                        </a:rPr>
                        <a:t>の全てのサービスをご利用いただけます。</a:t>
                      </a: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marL="171450" marR="0" indent="-171450" algn="just" defTabSz="6858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ルート自動記録</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連携</a:t>
                      </a:r>
                      <a:r>
                        <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API</a:t>
                      </a:r>
                    </a:p>
                    <a:p>
                      <a:pPr marL="171450" indent="-171450" algn="just">
                        <a:spcAft>
                          <a:spcPts val="0"/>
                        </a:spcAft>
                        <a:buFont typeface="Wingdings" panose="05000000000000000000" pitchFamily="2" charset="2"/>
                        <a:buChar char="l"/>
                      </a:pPr>
                      <a:r>
                        <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IP</a:t>
                      </a: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接続制限設定</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交通費自動計算</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rPr>
                        <a:t>写真管理</a:t>
                      </a:r>
                      <a:r>
                        <a:rPr lang="en-US" altLang="ja-JP" sz="1100" baseline="300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100" dirty="0">
                        <a:solidFill>
                          <a:srgbClr val="C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solidFill>
                      <a:schemeClr val="bg1"/>
                    </a:solidFill>
                  </a:tcPr>
                </a:tc>
                <a:extLst>
                  <a:ext uri="{0D108BD9-81ED-4DB2-BD59-A6C34878D82A}">
                    <a16:rowId xmlns:a16="http://schemas.microsoft.com/office/drawing/2014/main" val="10005"/>
                  </a:ext>
                </a:extLst>
              </a:tr>
            </a:tbl>
          </a:graphicData>
        </a:graphic>
      </p:graphicFrame>
      <p:sp>
        <p:nvSpPr>
          <p:cNvPr id="8" name="テキスト ボックス 7"/>
          <p:cNvSpPr txBox="1"/>
          <p:nvPr userDrawn="1"/>
        </p:nvSpPr>
        <p:spPr>
          <a:xfrm>
            <a:off x="5519737" y="3425322"/>
            <a:ext cx="1700213" cy="247650"/>
          </a:xfrm>
          <a:prstGeom prst="rect">
            <a:avLst/>
          </a:prstGeom>
          <a:noFill/>
        </p:spPr>
        <p:txBody>
          <a:bodyPr wrap="none" lIns="36000" tIns="36000" rIns="36000" bIns="36000" rtlCol="0">
            <a:noAutofit/>
          </a:bodyPr>
          <a:lstStyle/>
          <a:p>
            <a:pPr marL="171450" indent="-171450" algn="just" defTabSz="685800" eaLnBrk="1" fontAlgn="auto" hangingPunct="1">
              <a:spcBef>
                <a:spcPts val="0"/>
              </a:spcBef>
              <a:spcAft>
                <a:spcPts val="0"/>
              </a:spcAft>
              <a:buFont typeface="Wingdings" panose="05000000000000000000" pitchFamily="2" charset="2"/>
              <a:buChar char="l"/>
              <a:defRPr/>
            </a:pPr>
            <a:r>
              <a:rPr lang="en-US" altLang="ja-JP"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IP</a:t>
            </a:r>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接続制限設定</a:t>
            </a:r>
            <a:endParaRPr lang="en-US" altLang="ja-JP"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userDrawn="1"/>
        </p:nvSpPr>
        <p:spPr>
          <a:xfrm>
            <a:off x="5519737" y="4125301"/>
            <a:ext cx="1890713" cy="523875"/>
          </a:xfrm>
          <a:prstGeom prst="rect">
            <a:avLst/>
          </a:prstGeom>
          <a:noFill/>
        </p:spPr>
        <p:txBody>
          <a:bodyPr wrap="none" lIns="36000" tIns="36000" rIns="36000" bIns="36000" rtlCol="0">
            <a:noAutofit/>
          </a:bodyPr>
          <a:lstStyle/>
          <a:p>
            <a:pPr marL="171450" indent="-171450" algn="just">
              <a:spcAft>
                <a:spcPts val="0"/>
              </a:spcAft>
              <a:buFont typeface="Wingdings" panose="05000000000000000000" pitchFamily="2" charset="2"/>
              <a:buChar char="l"/>
            </a:pPr>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安全走行支援</a:t>
            </a:r>
            <a:endParaRPr lang="en-US" altLang="ja-JP" sz="1100" b="1" baseline="30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ルート自動記録間隔変更</a:t>
            </a:r>
            <a:endParaRPr lang="en-US" altLang="ja-JP"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userDrawn="1"/>
        </p:nvSpPr>
        <p:spPr>
          <a:xfrm>
            <a:off x="5519737" y="5586436"/>
            <a:ext cx="1890713" cy="995471"/>
          </a:xfrm>
          <a:prstGeom prst="rect">
            <a:avLst/>
          </a:prstGeom>
          <a:noFill/>
        </p:spPr>
        <p:txBody>
          <a:bodyPr wrap="none" lIns="36000" tIns="36000" rIns="36000" bIns="36000" rtlCol="0">
            <a:noAutofit/>
          </a:bodyPr>
          <a:lstStyle/>
          <a:p>
            <a:pPr marL="171450" indent="-171450" algn="just">
              <a:spcAft>
                <a:spcPts val="0"/>
              </a:spcAft>
              <a:buFont typeface="Wingdings" panose="05000000000000000000" pitchFamily="2" charset="2"/>
              <a:buChar char="l"/>
            </a:pPr>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安全走行支援</a:t>
            </a:r>
            <a:endParaRPr lang="en-US" altLang="ja-JP" sz="1100" b="1" baseline="30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ルート自動記録間隔変更</a:t>
            </a:r>
            <a:endParaRPr lang="en-US" altLang="ja-JP"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endParaRPr lang="en-US" altLang="ja-JP"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ja-JP" altLang="en-US"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今後追加される付加機能</a:t>
            </a:r>
            <a:endParaRPr lang="en-US" altLang="ja-JP"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lgn="just">
              <a:spcAft>
                <a:spcPts val="0"/>
              </a:spcAft>
              <a:buFont typeface="Wingdings" panose="05000000000000000000" pitchFamily="2" charset="2"/>
              <a:buChar char="l"/>
            </a:pPr>
            <a:r>
              <a:rPr lang="en-US" altLang="ja-JP"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β</a:t>
            </a:r>
            <a:r>
              <a:rPr lang="ja-JP" altLang="en-US"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版提供機能</a:t>
            </a:r>
            <a:endParaRPr lang="en-US" altLang="ja-JP" sz="11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userDrawn="1"/>
        </p:nvSpPr>
        <p:spPr>
          <a:xfrm>
            <a:off x="299543" y="6530076"/>
            <a:ext cx="7225207" cy="261610"/>
          </a:xfrm>
          <a:prstGeom prst="rect">
            <a:avLst/>
          </a:prstGeom>
          <a:noFill/>
        </p:spPr>
        <p:txBody>
          <a:bodyPr wrap="square" rtlCol="0">
            <a:spAutoFit/>
          </a:bodyPr>
          <a:lstStyle/>
          <a:p>
            <a:r>
              <a:rPr lang="en-US" altLang="ja-JP" sz="1100" dirty="0">
                <a:solidFill>
                  <a:srgbClr val="FF0000"/>
                </a:solidFill>
                <a:latin typeface="+mj-lt"/>
              </a:rPr>
              <a:t>*1…</a:t>
            </a:r>
            <a:r>
              <a:rPr lang="ja-JP" altLang="en-US" sz="1100" dirty="0">
                <a:solidFill>
                  <a:srgbClr val="FF0000"/>
                </a:solidFill>
                <a:latin typeface="+mn-ea"/>
                <a:ea typeface="+mn-ea"/>
              </a:rPr>
              <a:t>写真管理における写真の保存容量は</a:t>
            </a:r>
            <a:r>
              <a:rPr lang="en-US" altLang="ja-JP" sz="1100" dirty="0">
                <a:solidFill>
                  <a:srgbClr val="FF0000"/>
                </a:solidFill>
                <a:latin typeface="+mn-ea"/>
                <a:ea typeface="+mn-ea"/>
              </a:rPr>
              <a:t>10ID</a:t>
            </a:r>
            <a:r>
              <a:rPr lang="ja-JP" altLang="en-US" sz="1100" dirty="0">
                <a:solidFill>
                  <a:srgbClr val="FF0000"/>
                </a:solidFill>
                <a:latin typeface="+mn-ea"/>
                <a:ea typeface="+mn-ea"/>
              </a:rPr>
              <a:t>毎に</a:t>
            </a:r>
            <a:r>
              <a:rPr lang="en-US" altLang="ja-JP" sz="1100" dirty="0">
                <a:solidFill>
                  <a:srgbClr val="FF0000"/>
                </a:solidFill>
                <a:latin typeface="+mn-ea"/>
                <a:ea typeface="+mn-ea"/>
              </a:rPr>
              <a:t>120GB/</a:t>
            </a:r>
            <a:r>
              <a:rPr lang="ja-JP" altLang="en-US" sz="1100" dirty="0">
                <a:solidFill>
                  <a:srgbClr val="FF0000"/>
                </a:solidFill>
                <a:latin typeface="+mn-ea"/>
                <a:ea typeface="+mn-ea"/>
              </a:rPr>
              <a:t>年（</a:t>
            </a:r>
            <a:r>
              <a:rPr lang="en-US" altLang="ja-JP" sz="1100" dirty="0">
                <a:solidFill>
                  <a:srgbClr val="FF0000"/>
                </a:solidFill>
                <a:latin typeface="+mn-ea"/>
                <a:ea typeface="+mn-ea"/>
              </a:rPr>
              <a:t>100kB</a:t>
            </a:r>
            <a:r>
              <a:rPr lang="ja-JP" altLang="en-US" sz="1100" dirty="0">
                <a:solidFill>
                  <a:srgbClr val="FF0000"/>
                </a:solidFill>
                <a:latin typeface="+mn-ea"/>
                <a:ea typeface="+mn-ea"/>
              </a:rPr>
              <a:t>の写真約</a:t>
            </a:r>
            <a:r>
              <a:rPr lang="en-US" altLang="ja-JP" sz="1100" dirty="0">
                <a:solidFill>
                  <a:srgbClr val="FF0000"/>
                </a:solidFill>
                <a:latin typeface="+mn-ea"/>
                <a:ea typeface="+mn-ea"/>
              </a:rPr>
              <a:t>120</a:t>
            </a:r>
            <a:r>
              <a:rPr lang="ja-JP" altLang="en-US" sz="1100" dirty="0">
                <a:solidFill>
                  <a:srgbClr val="FF0000"/>
                </a:solidFill>
                <a:latin typeface="+mn-ea"/>
                <a:ea typeface="+mn-ea"/>
              </a:rPr>
              <a:t>万枚分） となります</a:t>
            </a:r>
            <a:endParaRPr kumimoji="1" lang="ja-JP" altLang="en-US" sz="1100" dirty="0">
              <a:solidFill>
                <a:srgbClr val="FF0000"/>
              </a:solidFill>
              <a:latin typeface="+mn-ea"/>
              <a:ea typeface="+mn-ea"/>
            </a:endParaRPr>
          </a:p>
        </p:txBody>
      </p:sp>
    </p:spTree>
    <p:extLst>
      <p:ext uri="{BB962C8B-B14F-4D97-AF65-F5344CB8AC3E}">
        <p14:creationId xmlns:p14="http://schemas.microsoft.com/office/powerpoint/2010/main" val="433114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固定]会社概要">
    <p:spTree>
      <p:nvGrpSpPr>
        <p:cNvPr id="1" name=""/>
        <p:cNvGrpSpPr/>
        <p:nvPr/>
      </p:nvGrpSpPr>
      <p:grpSpPr>
        <a:xfrm>
          <a:off x="0" y="0"/>
          <a:ext cx="0" cy="0"/>
          <a:chOff x="0" y="0"/>
          <a:chExt cx="0" cy="0"/>
        </a:xfrm>
      </p:grpSpPr>
      <p:sp>
        <p:nvSpPr>
          <p:cNvPr id="3" name="Shape 15"/>
          <p:cNvSpPr/>
          <p:nvPr userDrawn="1"/>
        </p:nvSpPr>
        <p:spPr>
          <a:xfrm>
            <a:off x="0" y="0"/>
            <a:ext cx="9144000" cy="605057"/>
          </a:xfrm>
          <a:prstGeom prst="rect">
            <a:avLst/>
          </a:prstGeom>
          <a:solidFill>
            <a:srgbClr val="E2041B"/>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 name="図 4" descr="cyzen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5157" y="179939"/>
            <a:ext cx="1076506" cy="282583"/>
          </a:xfrm>
          <a:prstGeom prst="rect">
            <a:avLst/>
          </a:prstGeom>
        </p:spPr>
      </p:pic>
      <p:pic>
        <p:nvPicPr>
          <p:cNvPr id="6" name="図 5"/>
          <p:cNvPicPr>
            <a:picLocks noChangeAspect="1"/>
          </p:cNvPicPr>
          <p:nvPr userDrawn="1"/>
        </p:nvPicPr>
        <p:blipFill rotWithShape="1">
          <a:blip r:embed="rId3">
            <a:extLst>
              <a:ext uri="{28A0092B-C50C-407E-A947-70E740481C1C}">
                <a14:useLocalDpi xmlns:a14="http://schemas.microsoft.com/office/drawing/2010/main" val="0"/>
              </a:ext>
            </a:extLst>
          </a:blip>
          <a:srcRect b="88387"/>
          <a:stretch/>
        </p:blipFill>
        <p:spPr>
          <a:xfrm>
            <a:off x="5601194" y="687824"/>
            <a:ext cx="3108244" cy="557652"/>
          </a:xfrm>
          <a:prstGeom prst="rect">
            <a:avLst/>
          </a:prstGeom>
        </p:spPr>
      </p:pic>
      <p:sp>
        <p:nvSpPr>
          <p:cNvPr id="7" name="テキスト ボックス 6"/>
          <p:cNvSpPr txBox="1"/>
          <p:nvPr userDrawn="1"/>
        </p:nvSpPr>
        <p:spPr>
          <a:xfrm>
            <a:off x="5730765" y="1249078"/>
            <a:ext cx="3351763" cy="5114083"/>
          </a:xfrm>
          <a:prstGeom prst="rect">
            <a:avLst/>
          </a:prstGeom>
          <a:noFill/>
        </p:spPr>
        <p:txBody>
          <a:bodyPr wrap="square" lIns="0" tIns="36000" rIns="0" bIns="36000" rtlCol="0">
            <a:spAutoFit/>
          </a:bodyPr>
          <a:lstStyle/>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1989</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神奈川県横浜市にレッドフォックス有限会社設立</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1997</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本社を東京都港区南青山に移転</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1999</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株式会社に組織変更</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金融システム部発足（現</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SIS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事業部）</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2000</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資本金を</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万円に増資</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2002</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アメリカ合衆国でのエンジニア採用を開始</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従業員持株会発足</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2004</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資本金を</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6,290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万円に増資</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ストックオプション制度を導入</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2005</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大手</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EC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サイト様向け案件を開始（</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PHP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案件）</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2006</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プライバシーマークの認定取得</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特定労働者派遣事業届出受理</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2008</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大手医療会社様向け案件を開始（</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Ruby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案件）</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スマートフォンアプリケーションの受託開発開始</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第</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期の経常利益が初の</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億円を突破（売上高</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12.3</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億円）</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2010</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本社を新宿区西新宿</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8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丁目に移転</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2011</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 </a:t>
            </a:r>
            <a:r>
              <a:rPr lang="ja-JP" altLang="en-US" sz="900" dirty="0" err="1">
                <a:solidFill>
                  <a:schemeClr val="tx1">
                    <a:lumMod val="75000"/>
                    <a:lumOff val="25000"/>
                  </a:schemeClr>
                </a:solidFill>
                <a:latin typeface="HGPｺﾞｼｯｸM" panose="020B0600000000000000" pitchFamily="50" charset="-128"/>
                <a:ea typeface="HGPｺﾞｼｯｸM" panose="020B0600000000000000" pitchFamily="50" charset="-128"/>
              </a:rPr>
              <a:t>をリ</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リース</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2013</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社員の行動規範となる</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redfox VALUE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を発表</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2014</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株式会社オプトを割当先とした第三者割当増資を実施</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資本金を</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3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億</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1,560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万円に増資</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本社を新宿区四谷</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丁目に移転</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2015</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「交通費自動計算機能」がサービスイン</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「安全走行支援機能」がサービスイン</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契約企業が</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500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社を突破</a:t>
            </a: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2016</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「写真管理機能」がサービスイン</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契約企業が</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800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社を突破</a:t>
            </a:r>
          </a:p>
          <a:p>
            <a:pPr>
              <a:lnSpc>
                <a:spcPct val="130000"/>
              </a:lnSpc>
            </a:pP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GPS Punch!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のサービス名を「</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cyzen</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」に変更</a:t>
            </a:r>
            <a:endPar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130000"/>
              </a:lnSpc>
            </a:pP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2017</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年  </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cyzen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契約企業が</a:t>
            </a:r>
            <a:r>
              <a:rPr lang="en-US" altLang="ja-JP" sz="900" dirty="0">
                <a:solidFill>
                  <a:schemeClr val="tx1">
                    <a:lumMod val="75000"/>
                    <a:lumOff val="25000"/>
                  </a:schemeClr>
                </a:solidFill>
                <a:latin typeface="HGPｺﾞｼｯｸM" panose="020B0600000000000000" pitchFamily="50" charset="-128"/>
                <a:ea typeface="HGPｺﾞｼｯｸM" panose="020B0600000000000000" pitchFamily="50" charset="-128"/>
              </a:rPr>
              <a:t>1,000 </a:t>
            </a:r>
            <a:r>
              <a:rPr lang="ja-JP" altLang="en-US" sz="900" dirty="0">
                <a:solidFill>
                  <a:schemeClr val="tx1">
                    <a:lumMod val="75000"/>
                    <a:lumOff val="25000"/>
                  </a:schemeClr>
                </a:solidFill>
                <a:latin typeface="HGPｺﾞｼｯｸM" panose="020B0600000000000000" pitchFamily="50" charset="-128"/>
                <a:ea typeface="HGPｺﾞｼｯｸM" panose="020B0600000000000000" pitchFamily="50" charset="-128"/>
              </a:rPr>
              <a:t>社を突破</a:t>
            </a:r>
          </a:p>
        </p:txBody>
      </p:sp>
      <p:pic>
        <p:nvPicPr>
          <p:cNvPr id="8" name="図 7"/>
          <p:cNvPicPr>
            <a:picLocks noChangeAspect="1"/>
          </p:cNvPicPr>
          <p:nvPr userDrawn="1"/>
        </p:nvPicPr>
        <p:blipFill rotWithShape="1">
          <a:blip r:embed="rId4">
            <a:extLst>
              <a:ext uri="{28A0092B-C50C-407E-A947-70E740481C1C}">
                <a14:useLocalDpi xmlns:a14="http://schemas.microsoft.com/office/drawing/2010/main" val="0"/>
              </a:ext>
            </a:extLst>
          </a:blip>
          <a:srcRect r="19472" b="88963"/>
          <a:stretch/>
        </p:blipFill>
        <p:spPr>
          <a:xfrm>
            <a:off x="107665" y="747729"/>
            <a:ext cx="5236845" cy="418919"/>
          </a:xfrm>
          <a:prstGeom prst="rect">
            <a:avLst/>
          </a:prstGeom>
        </p:spPr>
      </p:pic>
      <p:graphicFrame>
        <p:nvGraphicFramePr>
          <p:cNvPr id="9" name="表 8"/>
          <p:cNvGraphicFramePr>
            <a:graphicFrameLocks noGrp="1"/>
          </p:cNvGraphicFramePr>
          <p:nvPr userDrawn="1">
            <p:extLst>
              <p:ext uri="{D42A27DB-BD31-4B8C-83A1-F6EECF244321}">
                <p14:modId xmlns:p14="http://schemas.microsoft.com/office/powerpoint/2010/main" val="3626213028"/>
              </p:ext>
            </p:extLst>
          </p:nvPr>
        </p:nvGraphicFramePr>
        <p:xfrm>
          <a:off x="173421" y="1217853"/>
          <a:ext cx="5163207" cy="5334200"/>
        </p:xfrm>
        <a:graphic>
          <a:graphicData uri="http://schemas.openxmlformats.org/drawingml/2006/table">
            <a:tbl>
              <a:tblPr bandRow="1">
                <a:tableStyleId>{8EC20E35-A176-4012-BC5E-935CFFF8708E}</a:tableStyleId>
              </a:tblPr>
              <a:tblGrid>
                <a:gridCol w="1010324">
                  <a:extLst>
                    <a:ext uri="{9D8B030D-6E8A-4147-A177-3AD203B41FA5}">
                      <a16:colId xmlns:a16="http://schemas.microsoft.com/office/drawing/2014/main" val="20000"/>
                    </a:ext>
                  </a:extLst>
                </a:gridCol>
                <a:gridCol w="4152883">
                  <a:extLst>
                    <a:ext uri="{9D8B030D-6E8A-4147-A177-3AD203B41FA5}">
                      <a16:colId xmlns:a16="http://schemas.microsoft.com/office/drawing/2014/main" val="20001"/>
                    </a:ext>
                  </a:extLst>
                </a:gridCol>
              </a:tblGrid>
              <a:tr h="370840">
                <a:tc>
                  <a:txBody>
                    <a:bodyPr/>
                    <a:lstStyle/>
                    <a:p>
                      <a:pPr algn="l" fontAlgn="ctr"/>
                      <a:r>
                        <a:rPr lang="ja-JP" altLang="en-US" sz="1100" u="none" strike="noStrike" dirty="0">
                          <a:effectLst/>
                        </a:rPr>
                        <a:t>商号</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レッドフォックス株式会社（</a:t>
                      </a:r>
                      <a:r>
                        <a:rPr lang="en-US" altLang="ja-JP" sz="1000" u="none" strike="noStrike" dirty="0" err="1">
                          <a:effectLst/>
                        </a:rPr>
                        <a:t>redfox,Inc</a:t>
                      </a:r>
                      <a:r>
                        <a:rPr lang="en-US" altLang="ja-JP" sz="1000" u="none" strike="noStrike" dirty="0">
                          <a:effectLst/>
                        </a:rPr>
                        <a:t>.</a:t>
                      </a:r>
                      <a:r>
                        <a:rPr lang="ja-JP" altLang="en-US" sz="1000" u="none" strike="noStrike" dirty="0">
                          <a:effectLst/>
                        </a:rPr>
                        <a:t>）</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0"/>
                  </a:ext>
                </a:extLst>
              </a:tr>
              <a:tr h="370840">
                <a:tc>
                  <a:txBody>
                    <a:bodyPr/>
                    <a:lstStyle/>
                    <a:p>
                      <a:pPr algn="l" fontAlgn="ctr"/>
                      <a:r>
                        <a:rPr lang="ja-JP" altLang="en-US" sz="1100" u="none" strike="noStrike" dirty="0">
                          <a:effectLst/>
                        </a:rPr>
                        <a:t>代表者</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zh-TW" altLang="en-US" sz="1000" u="none" strike="noStrike" dirty="0">
                          <a:effectLst/>
                        </a:rPr>
                        <a:t>代表取締役社長　別所 宏恭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2"/>
                  </a:ext>
                </a:extLst>
              </a:tr>
              <a:tr h="370840">
                <a:tc>
                  <a:txBody>
                    <a:bodyPr/>
                    <a:lstStyle/>
                    <a:p>
                      <a:pPr algn="l" fontAlgn="ctr"/>
                      <a:r>
                        <a:rPr lang="ja-JP" altLang="en-US" sz="1100" u="none" strike="noStrike" dirty="0">
                          <a:effectLst/>
                        </a:rPr>
                        <a:t>設立</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ja-JP" altLang="en-US" sz="1000" u="none" strike="noStrike" dirty="0">
                          <a:effectLst/>
                        </a:rPr>
                        <a:t>平成元年</a:t>
                      </a:r>
                      <a:r>
                        <a:rPr lang="en-US" altLang="ja-JP" sz="1000" u="none" strike="noStrike" dirty="0">
                          <a:effectLst/>
                        </a:rPr>
                        <a:t>5</a:t>
                      </a:r>
                      <a:r>
                        <a:rPr lang="ja-JP" altLang="en-US" sz="1000" u="none" strike="noStrike" dirty="0">
                          <a:effectLst/>
                        </a:rPr>
                        <a:t>月</a:t>
                      </a:r>
                      <a:r>
                        <a:rPr lang="en-US" altLang="ja-JP" sz="1000" u="none" strike="noStrike" dirty="0">
                          <a:effectLst/>
                        </a:rPr>
                        <a:t>18</a:t>
                      </a:r>
                      <a:r>
                        <a:rPr lang="ja-JP" altLang="en-US" sz="1000" u="none" strike="noStrike" dirty="0">
                          <a:effectLst/>
                        </a:rPr>
                        <a:t>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3"/>
                  </a:ext>
                </a:extLst>
              </a:tr>
              <a:tr h="370840">
                <a:tc>
                  <a:txBody>
                    <a:bodyPr/>
                    <a:lstStyle/>
                    <a:p>
                      <a:pPr algn="l" fontAlgn="ctr"/>
                      <a:r>
                        <a:rPr lang="ja-JP" altLang="en-US" sz="1100" u="none" strike="noStrike" dirty="0">
                          <a:effectLst/>
                        </a:rPr>
                        <a:t>本店所在地</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ja-JP" altLang="en-US" sz="1000" u="none" strike="noStrike" dirty="0">
                          <a:effectLst/>
                        </a:rPr>
                        <a:t>〒</a:t>
                      </a:r>
                      <a:r>
                        <a:rPr lang="en-US" altLang="ja-JP" sz="1000" u="none" strike="noStrike" dirty="0">
                          <a:effectLst/>
                        </a:rPr>
                        <a:t>160-0004</a:t>
                      </a:r>
                    </a:p>
                    <a:p>
                      <a:pPr algn="l" fontAlgn="ctr"/>
                      <a:r>
                        <a:rPr lang="ja-JP" altLang="en-US" sz="1000" u="none" strike="noStrike" dirty="0">
                          <a:effectLst/>
                        </a:rPr>
                        <a:t>東京都新宿区四谷一丁目１番地</a:t>
                      </a:r>
                    </a:p>
                    <a:p>
                      <a:pPr algn="l" fontAlgn="ctr"/>
                      <a:r>
                        <a:rPr lang="ja-JP" altLang="en-US" sz="1000" u="none" strike="noStrike" dirty="0">
                          <a:effectLst/>
                        </a:rPr>
                        <a:t>四谷見附ビルディング</a:t>
                      </a:r>
                      <a:r>
                        <a:rPr lang="en-US" altLang="ja-JP" sz="1000" u="none" strike="noStrike" dirty="0">
                          <a:effectLst/>
                        </a:rPr>
                        <a:t>5</a:t>
                      </a:r>
                      <a:r>
                        <a:rPr lang="ja-JP" altLang="en-US" sz="1000" u="none" strike="noStrike" dirty="0">
                          <a:effectLst/>
                        </a:rPr>
                        <a:t>階</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4"/>
                  </a:ext>
                </a:extLst>
              </a:tr>
              <a:tr h="370840">
                <a:tc>
                  <a:txBody>
                    <a:bodyPr/>
                    <a:lstStyle/>
                    <a:p>
                      <a:pPr algn="l" fontAlgn="ctr"/>
                      <a:r>
                        <a:rPr lang="ja-JP" altLang="en-US" sz="1100" u="none" strike="noStrike" dirty="0">
                          <a:effectLst/>
                        </a:rPr>
                        <a:t>電話番号</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en-US" altLang="ja-JP" sz="1000" u="none" strike="noStrike" dirty="0">
                          <a:effectLst/>
                        </a:rPr>
                        <a:t>03-5341-4433</a:t>
                      </a:r>
                      <a:r>
                        <a:rPr lang="ja-JP" altLang="en-US" sz="1000" u="none" strike="noStrike" dirty="0">
                          <a:effectLst/>
                        </a:rPr>
                        <a:t>（代表）</a:t>
                      </a:r>
                      <a:endParaRPr lang="en-US" altLang="ja-JP" sz="1000" u="none" strike="noStrike" dirty="0">
                        <a:effectLst/>
                      </a:endParaRPr>
                    </a:p>
                    <a:p>
                      <a:pPr marL="0" marR="0" indent="0" algn="l" defTabSz="685800" rtl="0" eaLnBrk="1" fontAlgn="ctr" latinLnBrk="0" hangingPunct="1">
                        <a:lnSpc>
                          <a:spcPct val="100000"/>
                        </a:lnSpc>
                        <a:spcBef>
                          <a:spcPts val="0"/>
                        </a:spcBef>
                        <a:spcAft>
                          <a:spcPts val="0"/>
                        </a:spcAft>
                        <a:buClrTx/>
                        <a:buSzTx/>
                        <a:buFontTx/>
                        <a:buNone/>
                        <a:tabLst/>
                        <a:defRPr/>
                      </a:pPr>
                      <a:r>
                        <a:rPr lang="en-US" altLang="ja-JP" sz="1000" u="none" strike="noStrike" dirty="0">
                          <a:effectLst/>
                        </a:rPr>
                        <a:t>03-5341-4434（FAX）</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5"/>
                  </a:ext>
                </a:extLst>
              </a:tr>
              <a:tr h="370840">
                <a:tc>
                  <a:txBody>
                    <a:bodyPr/>
                    <a:lstStyle/>
                    <a:p>
                      <a:pPr algn="l" fontAlgn="ctr"/>
                      <a:r>
                        <a:rPr lang="ja-JP" altLang="en-US" sz="1100" u="none" strike="noStrike" dirty="0">
                          <a:effectLst/>
                        </a:rPr>
                        <a:t>資本金</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en-US" altLang="ja-JP" sz="1000" u="none" strike="noStrike" dirty="0">
                          <a:effectLst/>
                        </a:rPr>
                        <a:t>3</a:t>
                      </a:r>
                      <a:r>
                        <a:rPr lang="ja-JP" altLang="en-US" sz="1000" u="none" strike="noStrike" dirty="0">
                          <a:effectLst/>
                        </a:rPr>
                        <a:t>億</a:t>
                      </a:r>
                      <a:r>
                        <a:rPr lang="en-US" altLang="ja-JP" sz="1000" u="none" strike="noStrike" dirty="0">
                          <a:effectLst/>
                        </a:rPr>
                        <a:t>1,560</a:t>
                      </a:r>
                      <a:r>
                        <a:rPr lang="ja-JP" altLang="en-US" sz="1000" u="none" strike="noStrike" dirty="0">
                          <a:effectLst/>
                        </a:rPr>
                        <a:t>万円</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6"/>
                  </a:ext>
                </a:extLst>
              </a:tr>
              <a:tr h="370840">
                <a:tc>
                  <a:txBody>
                    <a:bodyPr/>
                    <a:lstStyle/>
                    <a:p>
                      <a:pPr algn="l" fontAlgn="ctr"/>
                      <a:r>
                        <a:rPr lang="ja-JP" altLang="en-US" sz="1100" u="none" strike="noStrike" dirty="0">
                          <a:effectLst/>
                        </a:rPr>
                        <a:t>株主</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marL="171450" indent="-171450" algn="l" fontAlgn="ctr">
                        <a:buFont typeface="Wingdings" panose="05000000000000000000" pitchFamily="2" charset="2"/>
                        <a:buChar char="n"/>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役職員</a:t>
                      </a:r>
                    </a:p>
                    <a:p>
                      <a:pPr marL="171450" indent="-171450" algn="l" fontAlgn="ctr">
                        <a:buFont typeface="Wingdings" panose="05000000000000000000" pitchFamily="2" charset="2"/>
                        <a:buChar char="n"/>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従業員持株会</a:t>
                      </a:r>
                    </a:p>
                    <a:p>
                      <a:pPr marL="171450" indent="-171450" algn="l" fontAlgn="ctr">
                        <a:buFont typeface="Wingdings" panose="05000000000000000000" pitchFamily="2" charset="2"/>
                        <a:buChar char="n"/>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株式会社オプト</a:t>
                      </a:r>
                    </a:p>
                    <a:p>
                      <a:pPr marL="171450" indent="-171450" algn="l" fontAlgn="ctr">
                        <a:buFont typeface="Wingdings" panose="05000000000000000000" pitchFamily="2" charset="2"/>
                        <a:buChar char="n"/>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株式会社ヴァル研究所</a:t>
                      </a:r>
                    </a:p>
                    <a:p>
                      <a:pPr marL="171450" indent="-171450" algn="l" fontAlgn="ctr">
                        <a:buFont typeface="Wingdings" panose="05000000000000000000" pitchFamily="2" charset="2"/>
                        <a:buChar char="n"/>
                      </a:pP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大前研一</a:t>
                      </a:r>
                    </a:p>
                  </a:txBody>
                  <a:tcPr marL="36000" marR="36000" marT="36000" marB="36000" anchor="ctr"/>
                </a:tc>
                <a:extLst>
                  <a:ext uri="{0D108BD9-81ED-4DB2-BD59-A6C34878D82A}">
                    <a16:rowId xmlns:a16="http://schemas.microsoft.com/office/drawing/2014/main" val="3740721050"/>
                  </a:ext>
                </a:extLst>
              </a:tr>
              <a:tr h="370840">
                <a:tc>
                  <a:txBody>
                    <a:bodyPr/>
                    <a:lstStyle/>
                    <a:p>
                      <a:pPr algn="l" fontAlgn="ctr"/>
                      <a:r>
                        <a:rPr lang="ja-JP" altLang="en-US" sz="1100" u="none" strike="noStrike" dirty="0">
                          <a:effectLst/>
                        </a:rPr>
                        <a:t>事業内容</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営業やメンテナンス、輸送など全ての現場作業をスマートフォンで革新する</a:t>
                      </a:r>
                      <a:r>
                        <a:rPr lang="en-US" altLang="ja-JP" sz="1000" u="none" strike="noStrike" dirty="0">
                          <a:effectLst/>
                        </a:rPr>
                        <a:t>「cyzen</a:t>
                      </a:r>
                      <a:r>
                        <a:rPr lang="ja-JP" altLang="en-US" sz="1000" u="none" strike="noStrike" dirty="0">
                          <a:effectLst/>
                        </a:rPr>
                        <a:t>」を世界中に展開中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7"/>
                  </a:ext>
                </a:extLst>
              </a:tr>
              <a:tr h="370840">
                <a:tc>
                  <a:txBody>
                    <a:bodyPr/>
                    <a:lstStyle/>
                    <a:p>
                      <a:pPr algn="l" fontAlgn="ctr"/>
                      <a:r>
                        <a:rPr lang="ja-JP" altLang="en-US" sz="1100" u="none" strike="noStrike" dirty="0">
                          <a:effectLst/>
                        </a:rPr>
                        <a:t>決算期</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en-US" altLang="ja-JP" sz="1000" u="none" strike="noStrike" dirty="0">
                          <a:effectLst/>
                        </a:rPr>
                        <a:t>12</a:t>
                      </a:r>
                      <a:r>
                        <a:rPr lang="ja-JP" altLang="en-US" sz="1000" u="none" strike="noStrike" dirty="0">
                          <a:effectLst/>
                        </a:rPr>
                        <a:t>月</a:t>
                      </a:r>
                      <a:r>
                        <a:rPr lang="en-US" altLang="ja-JP" sz="1000" u="none" strike="noStrike" dirty="0">
                          <a:effectLst/>
                        </a:rPr>
                        <a:t>31</a:t>
                      </a:r>
                      <a:r>
                        <a:rPr lang="ja-JP" altLang="en-US" sz="1000" u="none" strike="noStrike" dirty="0">
                          <a:effectLst/>
                        </a:rPr>
                        <a:t>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8"/>
                  </a:ext>
                </a:extLst>
              </a:tr>
              <a:tr h="370840">
                <a:tc>
                  <a:txBody>
                    <a:bodyPr/>
                    <a:lstStyle/>
                    <a:p>
                      <a:pPr algn="l" fontAlgn="ctr"/>
                      <a:r>
                        <a:rPr lang="ja-JP" altLang="en-US" sz="1100" u="none" strike="noStrike" dirty="0">
                          <a:effectLst/>
                        </a:rPr>
                        <a:t>許認可番号</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pPr algn="l" fontAlgn="ctr"/>
                      <a:r>
                        <a:rPr lang="zh-CN" altLang="en-US" sz="1000" u="none" strike="noStrike" dirty="0">
                          <a:effectLst/>
                        </a:rPr>
                        <a:t>特定労働者派遣届出番号：特</a:t>
                      </a:r>
                      <a:r>
                        <a:rPr lang="en-US" altLang="zh-CN" sz="1000" u="none" strike="noStrike" dirty="0">
                          <a:effectLst/>
                        </a:rPr>
                        <a:t>13-303024</a:t>
                      </a:r>
                    </a:p>
                    <a:p>
                      <a:pPr algn="l" fontAlgn="ctr"/>
                      <a:r>
                        <a:rPr lang="ja-JP" altLang="en-US" sz="1000" u="none" strike="noStrike" dirty="0">
                          <a:effectLst/>
                        </a:rPr>
                        <a:t>プライバシーマーク登録番号：</a:t>
                      </a:r>
                      <a:r>
                        <a:rPr lang="en-US" altLang="ja-JP" sz="1000" u="none" strike="noStrike" dirty="0">
                          <a:effectLst/>
                        </a:rPr>
                        <a:t>10821949(06)</a:t>
                      </a:r>
                      <a:endParaRPr lang="en-US" altLang="zh-CN"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extLst>
                  <a:ext uri="{0D108BD9-81ED-4DB2-BD59-A6C34878D82A}">
                    <a16:rowId xmlns:a16="http://schemas.microsoft.com/office/drawing/2014/main" val="10009"/>
                  </a:ext>
                </a:extLst>
              </a:tr>
              <a:tr h="370840">
                <a:tc>
                  <a:txBody>
                    <a:bodyPr/>
                    <a:lstStyle/>
                    <a:p>
                      <a:r>
                        <a:rPr kumimoji="1" lang="ja-JP" altLang="en-US" sz="1100" dirty="0"/>
                        <a:t>役員等</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tc>
                <a:tc>
                  <a:txBody>
                    <a:bodyPr/>
                    <a:lstStyle/>
                    <a:p>
                      <a:r>
                        <a:rPr kumimoji="1" lang="ja-JP" altLang="en-US" sz="1000" dirty="0"/>
                        <a:t>代表取締役社長別所 宏恭</a:t>
                      </a:r>
                    </a:p>
                    <a:p>
                      <a:r>
                        <a:rPr kumimoji="1" lang="ja-JP" altLang="en-US" sz="1000" dirty="0"/>
                        <a:t>取締役 谷垣 主税</a:t>
                      </a:r>
                    </a:p>
                    <a:p>
                      <a:r>
                        <a:rPr kumimoji="1" lang="ja-JP" altLang="en-US" sz="1000" dirty="0"/>
                        <a:t>　</a:t>
                      </a:r>
                      <a:r>
                        <a:rPr kumimoji="1" lang="en-US" altLang="ja-JP" sz="1000" dirty="0"/>
                        <a:t>(cyzen</a:t>
                      </a:r>
                      <a:r>
                        <a:rPr kumimoji="1" lang="ja-JP" altLang="en-US" sz="1000" dirty="0"/>
                        <a:t>事業部長兼</a:t>
                      </a:r>
                      <a:r>
                        <a:rPr kumimoji="1" lang="en-US" altLang="ja-JP" sz="1000" dirty="0"/>
                        <a:t>cyzen</a:t>
                      </a:r>
                      <a:r>
                        <a:rPr kumimoji="1" lang="ja-JP" altLang="en-US" sz="1000" dirty="0"/>
                        <a:t>営業部長</a:t>
                      </a:r>
                      <a:r>
                        <a:rPr kumimoji="1" lang="en-US" altLang="ja-JP" sz="1000" dirty="0"/>
                        <a:t>)</a:t>
                      </a:r>
                    </a:p>
                    <a:p>
                      <a:r>
                        <a:rPr kumimoji="1" lang="ja-JP" altLang="en-US" sz="1000" dirty="0"/>
                        <a:t>取締役（社外）野内 敦</a:t>
                      </a:r>
                    </a:p>
                    <a:p>
                      <a:r>
                        <a:rPr kumimoji="1" lang="ja-JP" altLang="en-US" sz="1000" dirty="0"/>
                        <a:t>　</a:t>
                      </a:r>
                      <a:r>
                        <a:rPr kumimoji="1" lang="en-US" altLang="ja-JP" sz="1000" dirty="0"/>
                        <a:t>(</a:t>
                      </a:r>
                      <a:r>
                        <a:rPr kumimoji="1" lang="ja-JP" altLang="en-US" sz="1000" dirty="0"/>
                        <a:t>株式会社オプトホールディング　取締役副社長グループ</a:t>
                      </a:r>
                      <a:r>
                        <a:rPr kumimoji="1" lang="en-US" altLang="ja-JP" sz="1000" dirty="0"/>
                        <a:t>COO)</a:t>
                      </a:r>
                    </a:p>
                    <a:p>
                      <a:r>
                        <a:rPr kumimoji="1" lang="ja-JP" altLang="en-US" sz="1000" dirty="0"/>
                        <a:t>常勤監査役（社外）鈴木 均</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tc>
                <a:extLst>
                  <a:ext uri="{0D108BD9-81ED-4DB2-BD59-A6C34878D82A}">
                    <a16:rowId xmlns:a16="http://schemas.microsoft.com/office/drawing/2014/main" val="10010"/>
                  </a:ext>
                </a:extLst>
              </a:tr>
            </a:tbl>
          </a:graphicData>
        </a:graphic>
      </p:graphicFrame>
      <p:sp>
        <p:nvSpPr>
          <p:cNvPr id="10" name="テキスト ボックス 9"/>
          <p:cNvSpPr txBox="1"/>
          <p:nvPr userDrawn="1"/>
        </p:nvSpPr>
        <p:spPr>
          <a:xfrm>
            <a:off x="145997" y="75129"/>
            <a:ext cx="3749808" cy="442035"/>
          </a:xfrm>
          <a:prstGeom prst="rect">
            <a:avLst/>
          </a:prstGeom>
          <a:noFill/>
        </p:spPr>
        <p:txBody>
          <a:bodyPr wrap="square" lIns="36000" tIns="36000" rIns="36000" bIns="36000" rtlCol="0" anchor="ctr">
            <a:spAutoFit/>
          </a:bodyPr>
          <a:lstStyle/>
          <a:p>
            <a:r>
              <a:rPr kumimoji="1" lang="ja-JP" altLang="en-US" sz="2400" b="1" dirty="0">
                <a:solidFill>
                  <a:schemeClr val="bg1"/>
                </a:solidFill>
                <a:latin typeface="+mn-ea"/>
                <a:ea typeface="+mn-ea"/>
              </a:rPr>
              <a:t>会社概要</a:t>
            </a:r>
          </a:p>
        </p:txBody>
      </p:sp>
    </p:spTree>
    <p:extLst>
      <p:ext uri="{BB962C8B-B14F-4D97-AF65-F5344CB8AC3E}">
        <p14:creationId xmlns:p14="http://schemas.microsoft.com/office/powerpoint/2010/main" val="3911981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99_白紙">
    <p:spTree>
      <p:nvGrpSpPr>
        <p:cNvPr id="1" name="Shape 1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Shape 13"/>
          <p:cNvSpPr txBox="1"/>
          <p:nvPr userDrawn="1"/>
        </p:nvSpPr>
        <p:spPr>
          <a:xfrm>
            <a:off x="8676433" y="6552438"/>
            <a:ext cx="369773" cy="2616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ja-JP" sz="1100">
                <a:solidFill>
                  <a:srgbClr val="7F7F7F"/>
                </a:solidFill>
                <a:latin typeface="Arial"/>
                <a:ea typeface="Arial"/>
                <a:cs typeface="Arial"/>
                <a:sym typeface="Arial"/>
              </a:rPr>
              <a:t>‹#›</a:t>
            </a:fld>
            <a:endParaRPr lang="ja-JP" sz="1100"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8" r:id="rId2"/>
    <p:sldLayoutId id="2147483652" r:id="rId3"/>
    <p:sldLayoutId id="2147483653" r:id="rId4"/>
    <p:sldLayoutId id="2147483655" r:id="rId5"/>
    <p:sldLayoutId id="2147483656" r:id="rId6"/>
    <p:sldLayoutId id="2147483657" r:id="rId7"/>
    <p:sldLayoutId id="2147483654" r:id="rId8"/>
    <p:sldLayoutId id="2147483648"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kumimoji="1"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hyperlink" Target="https://support.cyzen.cloud/knowledge/report-format-improvements?utm_source=hs_email&amp;utm_medium=email&amp;_hsenc=p2ANqtz-9AFYsaWFnoKxei3rmS_zZ6L3iLL0jsaOmGJ7hqHfPiN8gQV9c1Oa4R09i95I_TTJPM_3Fd#two" TargetMode="External"/><Relationship Id="rId2" Type="http://schemas.openxmlformats.org/officeDocument/2006/relationships/hyperlink" Target="https://support.cyzen.cloud/knowledge/report-format-improvements?utm_source=hs_email&amp;utm_medium=email&amp;_hsenc=p2ANqtz-9AFYsaWFnoKxei3rmS_zZ6L3iLL0jsaOmGJ7hqHfPiN8gQV9c1Oa4R09i95I_TTJPM_3Fd#one" TargetMode="External"/><Relationship Id="rId1" Type="http://schemas.openxmlformats.org/officeDocument/2006/relationships/slideLayout" Target="../slideLayouts/slideLayout2.xml"/><Relationship Id="rId4" Type="http://schemas.openxmlformats.org/officeDocument/2006/relationships/hyperlink" Target="https://support.cyzen.cloud/knowledge/report-format-improvements?utm_source=hs_email&amp;utm_medium=email&amp;_hsenc=p2ANqtz-9AFYsaWFnoKxei3rmS_zZ6L3iLL0jsaOmGJ7hqHfPiN8gQV9c1Oa4R09i95I_TTJPM_3Fd#thre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1"/>
          </p:nvPr>
        </p:nvSpPr>
        <p:spPr>
          <a:xfrm>
            <a:off x="2047694" y="3263478"/>
            <a:ext cx="5276297" cy="1446833"/>
          </a:xfrm>
        </p:spPr>
        <p:txBody>
          <a:bodyPr/>
          <a:lstStyle/>
          <a:p>
            <a:r>
              <a:rPr kumimoji="1" lang="ja-JP" altLang="en-US" dirty="0"/>
              <a:t>報告書リニューアルマニュアル</a:t>
            </a:r>
          </a:p>
        </p:txBody>
      </p:sp>
      <p:sp>
        <p:nvSpPr>
          <p:cNvPr id="4" name="テキスト プレースホルダー 3"/>
          <p:cNvSpPr>
            <a:spLocks noGrp="1"/>
          </p:cNvSpPr>
          <p:nvPr>
            <p:ph type="body" sz="quarter" idx="12"/>
          </p:nvPr>
        </p:nvSpPr>
        <p:spPr/>
        <p:txBody>
          <a:bodyPr/>
          <a:lstStyle/>
          <a:p>
            <a:r>
              <a:rPr lang="en-US" altLang="ja-JP" dirty="0"/>
              <a:t>2021</a:t>
            </a:r>
            <a:r>
              <a:rPr lang="ja-JP" altLang="en-US" dirty="0"/>
              <a:t>年</a:t>
            </a:r>
            <a:r>
              <a:rPr lang="en-US" altLang="ja-JP" dirty="0"/>
              <a:t>5</a:t>
            </a:r>
            <a:r>
              <a:rPr lang="ja-JP" altLang="en-US" dirty="0"/>
              <a:t>月</a:t>
            </a:r>
            <a:r>
              <a:rPr lang="en-US" altLang="ja-JP" dirty="0"/>
              <a:t>21</a:t>
            </a:r>
            <a:r>
              <a:rPr lang="ja-JP" altLang="en-US" dirty="0"/>
              <a:t>日</a:t>
            </a:r>
            <a:endParaRPr lang="en-US" altLang="ja-JP" dirty="0"/>
          </a:p>
          <a:p>
            <a:r>
              <a:rPr lang="ja-JP" altLang="en-US" dirty="0"/>
              <a:t>レッドフォックス株式会社</a:t>
            </a:r>
            <a:endParaRPr lang="en-US" altLang="ja-JP" dirty="0"/>
          </a:p>
          <a:p>
            <a:endParaRPr lang="en-US" altLang="ja-JP" dirty="0"/>
          </a:p>
        </p:txBody>
      </p:sp>
    </p:spTree>
    <p:extLst>
      <p:ext uri="{BB962C8B-B14F-4D97-AF65-F5344CB8AC3E}">
        <p14:creationId xmlns:p14="http://schemas.microsoft.com/office/powerpoint/2010/main" val="2591212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63A5B-9FA7-47A0-A96D-809CD0860B93}"/>
              </a:ext>
            </a:extLst>
          </p:cNvPr>
          <p:cNvSpPr>
            <a:spLocks noGrp="1"/>
          </p:cNvSpPr>
          <p:nvPr>
            <p:ph type="title"/>
          </p:nvPr>
        </p:nvSpPr>
        <p:spPr>
          <a:xfrm>
            <a:off x="0" y="93859"/>
            <a:ext cx="7715243" cy="538500"/>
          </a:xfrm>
        </p:spPr>
        <p:txBody>
          <a:bodyPr/>
          <a:lstStyle/>
          <a:p>
            <a:r>
              <a:rPr kumimoji="1" lang="ja-JP" altLang="en-US" dirty="0"/>
              <a:t>報告書フォーマット設定</a:t>
            </a:r>
          </a:p>
        </p:txBody>
      </p:sp>
      <p:pic>
        <p:nvPicPr>
          <p:cNvPr id="4" name="図 3">
            <a:extLst>
              <a:ext uri="{FF2B5EF4-FFF2-40B4-BE49-F238E27FC236}">
                <a16:creationId xmlns:a16="http://schemas.microsoft.com/office/drawing/2014/main" id="{10056C4C-B525-472D-A04C-CB172149637D}"/>
              </a:ext>
            </a:extLst>
          </p:cNvPr>
          <p:cNvPicPr>
            <a:picLocks noChangeAspect="1"/>
          </p:cNvPicPr>
          <p:nvPr/>
        </p:nvPicPr>
        <p:blipFill>
          <a:blip r:embed="rId2"/>
          <a:stretch>
            <a:fillRect/>
          </a:stretch>
        </p:blipFill>
        <p:spPr>
          <a:xfrm>
            <a:off x="787078" y="2106552"/>
            <a:ext cx="7569843" cy="4227997"/>
          </a:xfrm>
          <a:prstGeom prst="rect">
            <a:avLst/>
          </a:prstGeom>
          <a:ln>
            <a:solidFill>
              <a:schemeClr val="bg1">
                <a:lumMod val="65000"/>
              </a:schemeClr>
            </a:solidFill>
          </a:ln>
        </p:spPr>
      </p:pic>
      <p:sp>
        <p:nvSpPr>
          <p:cNvPr id="6" name="テキスト ボックス 5">
            <a:extLst>
              <a:ext uri="{FF2B5EF4-FFF2-40B4-BE49-F238E27FC236}">
                <a16:creationId xmlns:a16="http://schemas.microsoft.com/office/drawing/2014/main" id="{EEA903D9-0AB7-4F73-8F7F-329231856799}"/>
              </a:ext>
            </a:extLst>
          </p:cNvPr>
          <p:cNvSpPr txBox="1"/>
          <p:nvPr/>
        </p:nvSpPr>
        <p:spPr>
          <a:xfrm>
            <a:off x="353246" y="852287"/>
            <a:ext cx="5596404" cy="954107"/>
          </a:xfrm>
          <a:prstGeom prst="rect">
            <a:avLst/>
          </a:prstGeom>
          <a:noFill/>
        </p:spPr>
        <p:txBody>
          <a:bodyPr wrap="none" rtlCol="0">
            <a:spAutoFit/>
          </a:bodyPr>
          <a:lstStyle/>
          <a:p>
            <a:r>
              <a:rPr kumimoji="1" lang="ja-JP" altLang="en-US" sz="1800" dirty="0">
                <a:latin typeface="+mn-ea"/>
                <a:ea typeface="+mn-ea"/>
              </a:rPr>
              <a:t>報告書フォーマットは</a:t>
            </a:r>
            <a:endParaRPr kumimoji="1" lang="en-US" altLang="ja-JP" sz="1800" dirty="0">
              <a:latin typeface="+mn-ea"/>
              <a:ea typeface="+mn-ea"/>
            </a:endParaRPr>
          </a:p>
          <a:p>
            <a:r>
              <a:rPr kumimoji="1" lang="ja-JP" altLang="en-US" sz="2000" b="1" dirty="0">
                <a:latin typeface="+mn-ea"/>
                <a:ea typeface="+mn-ea"/>
              </a:rPr>
              <a:t>報告設定＞フォーマット設定</a:t>
            </a:r>
            <a:r>
              <a:rPr kumimoji="1" lang="ja-JP" altLang="en-US" sz="1800" dirty="0">
                <a:latin typeface="+mn-ea"/>
                <a:ea typeface="+mn-ea"/>
              </a:rPr>
              <a:t>より設定可能です。</a:t>
            </a:r>
            <a:endParaRPr kumimoji="1" lang="en-US" altLang="ja-JP" sz="1800" dirty="0">
              <a:latin typeface="+mn-ea"/>
              <a:ea typeface="+mn-ea"/>
            </a:endParaRPr>
          </a:p>
          <a:p>
            <a:r>
              <a:rPr kumimoji="1" lang="ja-JP" altLang="en-US" sz="1800" dirty="0">
                <a:latin typeface="+mn-ea"/>
                <a:ea typeface="+mn-ea"/>
              </a:rPr>
              <a:t>設定の手順はこれまでと同様です。</a:t>
            </a:r>
            <a:endParaRPr kumimoji="1" lang="en-US" altLang="ja-JP" sz="1800" dirty="0">
              <a:latin typeface="+mn-ea"/>
              <a:ea typeface="+mn-ea"/>
            </a:endParaRPr>
          </a:p>
        </p:txBody>
      </p:sp>
      <p:sp>
        <p:nvSpPr>
          <p:cNvPr id="3" name="正方形/長方形 2">
            <a:extLst>
              <a:ext uri="{FF2B5EF4-FFF2-40B4-BE49-F238E27FC236}">
                <a16:creationId xmlns:a16="http://schemas.microsoft.com/office/drawing/2014/main" id="{3987F452-1155-4485-BFE9-7DD0D668ECCE}"/>
              </a:ext>
            </a:extLst>
          </p:cNvPr>
          <p:cNvSpPr/>
          <p:nvPr/>
        </p:nvSpPr>
        <p:spPr>
          <a:xfrm>
            <a:off x="1213336" y="2839121"/>
            <a:ext cx="4668717" cy="589879"/>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2E3D178-D75D-437F-910C-AD523E5D0715}"/>
              </a:ext>
            </a:extLst>
          </p:cNvPr>
          <p:cNvSpPr/>
          <p:nvPr/>
        </p:nvSpPr>
        <p:spPr>
          <a:xfrm>
            <a:off x="899743" y="4072975"/>
            <a:ext cx="6459419" cy="1105694"/>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26785B1-05A3-459C-AC85-22421D03725E}"/>
              </a:ext>
            </a:extLst>
          </p:cNvPr>
          <p:cNvSpPr/>
          <p:nvPr/>
        </p:nvSpPr>
        <p:spPr>
          <a:xfrm>
            <a:off x="6012385" y="1529862"/>
            <a:ext cx="2778369" cy="98869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報告書名や</a:t>
            </a:r>
            <a:endParaRPr kumimoji="1" lang="en-US" altLang="ja-JP" dirty="0">
              <a:solidFill>
                <a:schemeClr val="tx1"/>
              </a:solidFill>
            </a:endParaRPr>
          </a:p>
          <a:p>
            <a:pPr algn="ctr"/>
            <a:r>
              <a:rPr kumimoji="1" lang="ja-JP" altLang="en-US" dirty="0">
                <a:solidFill>
                  <a:schemeClr val="tx1"/>
                </a:solidFill>
              </a:rPr>
              <a:t>報告書を作成できるグループを</a:t>
            </a:r>
            <a:endParaRPr kumimoji="1" lang="en-US" altLang="ja-JP" dirty="0">
              <a:solidFill>
                <a:schemeClr val="tx1"/>
              </a:solidFill>
            </a:endParaRPr>
          </a:p>
          <a:p>
            <a:pPr algn="ctr"/>
            <a:r>
              <a:rPr kumimoji="1" lang="ja-JP" altLang="en-US" dirty="0">
                <a:solidFill>
                  <a:schemeClr val="tx1"/>
                </a:solidFill>
              </a:rPr>
              <a:t>設定します</a:t>
            </a:r>
          </a:p>
        </p:txBody>
      </p:sp>
      <p:cxnSp>
        <p:nvCxnSpPr>
          <p:cNvPr id="10" name="直線コネクタ 9">
            <a:extLst>
              <a:ext uri="{FF2B5EF4-FFF2-40B4-BE49-F238E27FC236}">
                <a16:creationId xmlns:a16="http://schemas.microsoft.com/office/drawing/2014/main" id="{A68ACEA0-52D6-427E-9FC8-A707C3E75035}"/>
              </a:ext>
            </a:extLst>
          </p:cNvPr>
          <p:cNvCxnSpPr>
            <a:stCxn id="8" idx="2"/>
            <a:endCxn id="3" idx="3"/>
          </p:cNvCxnSpPr>
          <p:nvPr/>
        </p:nvCxnSpPr>
        <p:spPr>
          <a:xfrm flipH="1">
            <a:off x="5882053" y="2518552"/>
            <a:ext cx="1519517" cy="61550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四角形: 角を丸くする 10">
            <a:extLst>
              <a:ext uri="{FF2B5EF4-FFF2-40B4-BE49-F238E27FC236}">
                <a16:creationId xmlns:a16="http://schemas.microsoft.com/office/drawing/2014/main" id="{D96F9942-C95A-4283-94B2-38C0E388D591}"/>
              </a:ext>
            </a:extLst>
          </p:cNvPr>
          <p:cNvSpPr/>
          <p:nvPr/>
        </p:nvSpPr>
        <p:spPr>
          <a:xfrm>
            <a:off x="3298493" y="5667847"/>
            <a:ext cx="3471584" cy="81208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どのステータスをタップしたときに</a:t>
            </a:r>
            <a:endParaRPr kumimoji="1" lang="en-US" altLang="ja-JP" dirty="0">
              <a:solidFill>
                <a:schemeClr val="tx1"/>
              </a:solidFill>
            </a:endParaRPr>
          </a:p>
          <a:p>
            <a:pPr algn="ctr"/>
            <a:r>
              <a:rPr kumimoji="1" lang="ja-JP" altLang="en-US" dirty="0">
                <a:solidFill>
                  <a:schemeClr val="tx1"/>
                </a:solidFill>
              </a:rPr>
              <a:t>報告書を作成するか設定します</a:t>
            </a:r>
          </a:p>
        </p:txBody>
      </p:sp>
      <p:cxnSp>
        <p:nvCxnSpPr>
          <p:cNvPr id="12" name="直線コネクタ 11">
            <a:extLst>
              <a:ext uri="{FF2B5EF4-FFF2-40B4-BE49-F238E27FC236}">
                <a16:creationId xmlns:a16="http://schemas.microsoft.com/office/drawing/2014/main" id="{AD8A1CB3-9E18-4EE2-8675-D238E2EE78A3}"/>
              </a:ext>
            </a:extLst>
          </p:cNvPr>
          <p:cNvCxnSpPr>
            <a:cxnSpLocks/>
            <a:endCxn id="11" idx="0"/>
          </p:cNvCxnSpPr>
          <p:nvPr/>
        </p:nvCxnSpPr>
        <p:spPr>
          <a:xfrm>
            <a:off x="4158762" y="5178669"/>
            <a:ext cx="875523" cy="48917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36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6973"/>
            <a:ext cx="7715243" cy="538500"/>
          </a:xfrm>
        </p:spPr>
        <p:txBody>
          <a:bodyPr/>
          <a:lstStyle/>
          <a:p>
            <a:r>
              <a:rPr kumimoji="1" lang="ja-JP" altLang="en-US" dirty="0"/>
              <a:t>報告書項目の設定：未入力の場合非表示にする</a:t>
            </a:r>
          </a:p>
        </p:txBody>
      </p:sp>
      <p:pic>
        <p:nvPicPr>
          <p:cNvPr id="6" name="図 5">
            <a:extLst>
              <a:ext uri="{FF2B5EF4-FFF2-40B4-BE49-F238E27FC236}">
                <a16:creationId xmlns:a16="http://schemas.microsoft.com/office/drawing/2014/main" id="{3191A818-9D9E-49E2-8BE0-DBF6FDBEFBA9}"/>
              </a:ext>
            </a:extLst>
          </p:cNvPr>
          <p:cNvPicPr>
            <a:picLocks noChangeAspect="1"/>
          </p:cNvPicPr>
          <p:nvPr/>
        </p:nvPicPr>
        <p:blipFill>
          <a:blip r:embed="rId2"/>
          <a:stretch>
            <a:fillRect/>
          </a:stretch>
        </p:blipFill>
        <p:spPr>
          <a:xfrm>
            <a:off x="138340" y="2356908"/>
            <a:ext cx="7715243" cy="3857622"/>
          </a:xfrm>
          <a:prstGeom prst="rect">
            <a:avLst/>
          </a:prstGeom>
          <a:ln>
            <a:solidFill>
              <a:schemeClr val="bg1">
                <a:lumMod val="65000"/>
              </a:schemeClr>
            </a:solidFill>
          </a:ln>
        </p:spPr>
      </p:pic>
      <p:sp>
        <p:nvSpPr>
          <p:cNvPr id="5" name="テキスト ボックス 4">
            <a:extLst>
              <a:ext uri="{FF2B5EF4-FFF2-40B4-BE49-F238E27FC236}">
                <a16:creationId xmlns:a16="http://schemas.microsoft.com/office/drawing/2014/main" id="{5DA988C2-9C75-4E87-8403-C4D766FC21AD}"/>
              </a:ext>
            </a:extLst>
          </p:cNvPr>
          <p:cNvSpPr txBox="1"/>
          <p:nvPr/>
        </p:nvSpPr>
        <p:spPr>
          <a:xfrm>
            <a:off x="49709" y="696612"/>
            <a:ext cx="8648521" cy="1569660"/>
          </a:xfrm>
          <a:prstGeom prst="rect">
            <a:avLst/>
          </a:prstGeom>
          <a:noFill/>
        </p:spPr>
        <p:txBody>
          <a:bodyPr wrap="none" rtlCol="0">
            <a:spAutoFit/>
          </a:bodyPr>
          <a:lstStyle/>
          <a:p>
            <a:r>
              <a:rPr kumimoji="1" lang="ja-JP" altLang="en-US" sz="1800" dirty="0">
                <a:latin typeface="+mn-ea"/>
                <a:ea typeface="+mn-ea"/>
              </a:rPr>
              <a:t>画面左の項目をクリックして、報告書に項目を追加します。</a:t>
            </a:r>
            <a:endParaRPr kumimoji="1" lang="en-US" altLang="ja-JP" sz="1800" dirty="0">
              <a:latin typeface="+mn-ea"/>
              <a:ea typeface="+mn-ea"/>
            </a:endParaRPr>
          </a:p>
          <a:p>
            <a:r>
              <a:rPr kumimoji="1" lang="ja-JP" altLang="en-US" sz="1800" dirty="0">
                <a:latin typeface="+mn-ea"/>
                <a:ea typeface="+mn-ea"/>
              </a:rPr>
              <a:t>項目名や必須入力にするかなどを設定します。</a:t>
            </a:r>
            <a:endParaRPr kumimoji="1" lang="en-US" altLang="ja-JP" sz="1800" dirty="0">
              <a:latin typeface="+mn-ea"/>
              <a:ea typeface="+mn-ea"/>
            </a:endParaRPr>
          </a:p>
          <a:p>
            <a:endParaRPr kumimoji="1" lang="en-US" altLang="ja-JP" sz="2000" dirty="0">
              <a:latin typeface="+mn-ea"/>
              <a:ea typeface="+mn-ea"/>
            </a:endParaRPr>
          </a:p>
          <a:p>
            <a:r>
              <a:rPr kumimoji="1" lang="ja-JP" altLang="en-US" sz="1800" dirty="0">
                <a:latin typeface="+mn-ea"/>
                <a:ea typeface="+mn-ea"/>
              </a:rPr>
              <a:t>またこれまでの設定に加え、新しく</a:t>
            </a:r>
            <a:endParaRPr kumimoji="1" lang="en-US" altLang="ja-JP" sz="1800" dirty="0">
              <a:latin typeface="+mn-ea"/>
              <a:ea typeface="+mn-ea"/>
            </a:endParaRPr>
          </a:p>
          <a:p>
            <a:r>
              <a:rPr kumimoji="1" lang="ja-JP" altLang="en-US" sz="2000" b="1" dirty="0">
                <a:latin typeface="+mn-ea"/>
                <a:ea typeface="+mn-ea"/>
              </a:rPr>
              <a:t>「未入力の場合に非表示にする」</a:t>
            </a:r>
            <a:r>
              <a:rPr kumimoji="1" lang="ja-JP" altLang="en-US" sz="1800" dirty="0">
                <a:latin typeface="+mn-ea"/>
                <a:ea typeface="+mn-ea"/>
              </a:rPr>
              <a:t>という設定が選択できるようになりました。</a:t>
            </a:r>
          </a:p>
        </p:txBody>
      </p:sp>
      <p:sp>
        <p:nvSpPr>
          <p:cNvPr id="15" name="四角形: 角を丸くする 14">
            <a:extLst>
              <a:ext uri="{FF2B5EF4-FFF2-40B4-BE49-F238E27FC236}">
                <a16:creationId xmlns:a16="http://schemas.microsoft.com/office/drawing/2014/main" id="{9C1C20E9-DBBA-48A4-9F4B-CA20A9AAAF56}"/>
              </a:ext>
            </a:extLst>
          </p:cNvPr>
          <p:cNvSpPr/>
          <p:nvPr/>
        </p:nvSpPr>
        <p:spPr>
          <a:xfrm>
            <a:off x="5148039" y="2191149"/>
            <a:ext cx="3919519" cy="442173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8" name="グループ化 7">
            <a:extLst>
              <a:ext uri="{FF2B5EF4-FFF2-40B4-BE49-F238E27FC236}">
                <a16:creationId xmlns:a16="http://schemas.microsoft.com/office/drawing/2014/main" id="{59839A08-FFF0-4766-B64D-E18C17870252}"/>
              </a:ext>
            </a:extLst>
          </p:cNvPr>
          <p:cNvGrpSpPr/>
          <p:nvPr/>
        </p:nvGrpSpPr>
        <p:grpSpPr>
          <a:xfrm>
            <a:off x="6378011" y="2280735"/>
            <a:ext cx="2579434" cy="4174199"/>
            <a:chOff x="451950" y="1089745"/>
            <a:chExt cx="3426370" cy="5761248"/>
          </a:xfrm>
        </p:grpSpPr>
        <p:pic>
          <p:nvPicPr>
            <p:cNvPr id="9" name="図 8">
              <a:extLst>
                <a:ext uri="{FF2B5EF4-FFF2-40B4-BE49-F238E27FC236}">
                  <a16:creationId xmlns:a16="http://schemas.microsoft.com/office/drawing/2014/main" id="{ADB03472-D4E7-46DF-894C-B3AF96D366B2}"/>
                </a:ext>
              </a:extLst>
            </p:cNvPr>
            <p:cNvPicPr>
              <a:picLocks noChangeAspect="1"/>
            </p:cNvPicPr>
            <p:nvPr/>
          </p:nvPicPr>
          <p:blipFill>
            <a:blip r:embed="rId3"/>
            <a:stretch>
              <a:fillRect/>
            </a:stretch>
          </p:blipFill>
          <p:spPr>
            <a:xfrm>
              <a:off x="451950" y="1089745"/>
              <a:ext cx="1435672" cy="2080259"/>
            </a:xfrm>
            <a:prstGeom prst="rect">
              <a:avLst/>
            </a:prstGeom>
            <a:ln>
              <a:solidFill>
                <a:schemeClr val="bg1">
                  <a:lumMod val="65000"/>
                </a:schemeClr>
              </a:solidFill>
            </a:ln>
          </p:spPr>
        </p:pic>
        <p:pic>
          <p:nvPicPr>
            <p:cNvPr id="10" name="図 9">
              <a:extLst>
                <a:ext uri="{FF2B5EF4-FFF2-40B4-BE49-F238E27FC236}">
                  <a16:creationId xmlns:a16="http://schemas.microsoft.com/office/drawing/2014/main" id="{5C793BB6-E9D9-46B8-B735-71DA1BCE2A63}"/>
                </a:ext>
              </a:extLst>
            </p:cNvPr>
            <p:cNvPicPr>
              <a:picLocks noChangeAspect="1"/>
            </p:cNvPicPr>
            <p:nvPr/>
          </p:nvPicPr>
          <p:blipFill>
            <a:blip r:embed="rId4"/>
            <a:stretch>
              <a:fillRect/>
            </a:stretch>
          </p:blipFill>
          <p:spPr>
            <a:xfrm>
              <a:off x="1445261" y="4046336"/>
              <a:ext cx="1966902" cy="2804657"/>
            </a:xfrm>
            <a:prstGeom prst="rect">
              <a:avLst/>
            </a:prstGeom>
            <a:ln>
              <a:solidFill>
                <a:schemeClr val="bg1">
                  <a:lumMod val="65000"/>
                </a:schemeClr>
              </a:solidFill>
            </a:ln>
          </p:spPr>
        </p:pic>
        <p:pic>
          <p:nvPicPr>
            <p:cNvPr id="11" name="図 10">
              <a:extLst>
                <a:ext uri="{FF2B5EF4-FFF2-40B4-BE49-F238E27FC236}">
                  <a16:creationId xmlns:a16="http://schemas.microsoft.com/office/drawing/2014/main" id="{DE58CF08-7AF3-406B-9715-4D6E53775D98}"/>
                </a:ext>
              </a:extLst>
            </p:cNvPr>
            <p:cNvPicPr>
              <a:picLocks noChangeAspect="1"/>
            </p:cNvPicPr>
            <p:nvPr/>
          </p:nvPicPr>
          <p:blipFill>
            <a:blip r:embed="rId5"/>
            <a:stretch>
              <a:fillRect/>
            </a:stretch>
          </p:blipFill>
          <p:spPr>
            <a:xfrm>
              <a:off x="1339426" y="1344782"/>
              <a:ext cx="1435672" cy="2059247"/>
            </a:xfrm>
            <a:prstGeom prst="rect">
              <a:avLst/>
            </a:prstGeom>
            <a:ln>
              <a:solidFill>
                <a:schemeClr val="bg1">
                  <a:lumMod val="65000"/>
                </a:schemeClr>
              </a:solidFill>
            </a:ln>
          </p:spPr>
        </p:pic>
        <p:pic>
          <p:nvPicPr>
            <p:cNvPr id="12" name="図 11">
              <a:extLst>
                <a:ext uri="{FF2B5EF4-FFF2-40B4-BE49-F238E27FC236}">
                  <a16:creationId xmlns:a16="http://schemas.microsoft.com/office/drawing/2014/main" id="{BF71AED4-4820-45AB-A6D8-E43406C4E597}"/>
                </a:ext>
              </a:extLst>
            </p:cNvPr>
            <p:cNvPicPr>
              <a:picLocks noChangeAspect="1"/>
            </p:cNvPicPr>
            <p:nvPr/>
          </p:nvPicPr>
          <p:blipFill>
            <a:blip r:embed="rId6"/>
            <a:stretch>
              <a:fillRect/>
            </a:stretch>
          </p:blipFill>
          <p:spPr>
            <a:xfrm>
              <a:off x="2289618" y="1721479"/>
              <a:ext cx="1588702" cy="1849411"/>
            </a:xfrm>
            <a:prstGeom prst="rect">
              <a:avLst/>
            </a:prstGeom>
            <a:ln>
              <a:solidFill>
                <a:schemeClr val="bg1">
                  <a:lumMod val="65000"/>
                </a:schemeClr>
              </a:solidFill>
            </a:ln>
          </p:spPr>
        </p:pic>
        <p:sp>
          <p:nvSpPr>
            <p:cNvPr id="13" name="矢印: 下 12">
              <a:extLst>
                <a:ext uri="{FF2B5EF4-FFF2-40B4-BE49-F238E27FC236}">
                  <a16:creationId xmlns:a16="http://schemas.microsoft.com/office/drawing/2014/main" id="{83CB9481-DF09-45C3-A273-666D166DB857}"/>
                </a:ext>
              </a:extLst>
            </p:cNvPr>
            <p:cNvSpPr/>
            <p:nvPr/>
          </p:nvSpPr>
          <p:spPr>
            <a:xfrm>
              <a:off x="1880401" y="3434152"/>
              <a:ext cx="811724" cy="49192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grpSp>
      <p:cxnSp>
        <p:nvCxnSpPr>
          <p:cNvPr id="17" name="直線コネクタ 16">
            <a:extLst>
              <a:ext uri="{FF2B5EF4-FFF2-40B4-BE49-F238E27FC236}">
                <a16:creationId xmlns:a16="http://schemas.microsoft.com/office/drawing/2014/main" id="{BBF8440A-D7F7-42BB-956D-0D371167AF59}"/>
              </a:ext>
            </a:extLst>
          </p:cNvPr>
          <p:cNvCxnSpPr>
            <a:cxnSpLocks/>
            <a:stCxn id="20" idx="2"/>
            <a:endCxn id="15" idx="1"/>
          </p:cNvCxnSpPr>
          <p:nvPr/>
        </p:nvCxnSpPr>
        <p:spPr>
          <a:xfrm>
            <a:off x="4118123" y="3695307"/>
            <a:ext cx="1029916" cy="7067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CC15A05B-9A6E-45E7-8343-8B877FE05C79}"/>
              </a:ext>
            </a:extLst>
          </p:cNvPr>
          <p:cNvSpPr/>
          <p:nvPr/>
        </p:nvSpPr>
        <p:spPr>
          <a:xfrm>
            <a:off x="3390140" y="2939169"/>
            <a:ext cx="1455966" cy="756138"/>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77FB19A-5FF8-4E9C-A4A4-76B1FCA3F852}"/>
              </a:ext>
            </a:extLst>
          </p:cNvPr>
          <p:cNvSpPr/>
          <p:nvPr/>
        </p:nvSpPr>
        <p:spPr>
          <a:xfrm>
            <a:off x="173312" y="2808314"/>
            <a:ext cx="1248765" cy="2667575"/>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E9188135-31B2-4208-958B-BF50727B4E30}"/>
              </a:ext>
            </a:extLst>
          </p:cNvPr>
          <p:cNvCxnSpPr>
            <a:cxnSpLocks/>
            <a:stCxn id="30" idx="2"/>
            <a:endCxn id="33" idx="1"/>
          </p:cNvCxnSpPr>
          <p:nvPr/>
        </p:nvCxnSpPr>
        <p:spPr>
          <a:xfrm>
            <a:off x="797695" y="5475889"/>
            <a:ext cx="771057" cy="28045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グループ化 43">
            <a:extLst>
              <a:ext uri="{FF2B5EF4-FFF2-40B4-BE49-F238E27FC236}">
                <a16:creationId xmlns:a16="http://schemas.microsoft.com/office/drawing/2014/main" id="{DECD6F64-B08B-46BD-A79F-B145AD10FC1A}"/>
              </a:ext>
            </a:extLst>
          </p:cNvPr>
          <p:cNvGrpSpPr/>
          <p:nvPr/>
        </p:nvGrpSpPr>
        <p:grpSpPr>
          <a:xfrm>
            <a:off x="1568752" y="5463038"/>
            <a:ext cx="2526596" cy="586610"/>
            <a:chOff x="1433004" y="5284177"/>
            <a:chExt cx="2526596" cy="586610"/>
          </a:xfrm>
        </p:grpSpPr>
        <p:sp>
          <p:nvSpPr>
            <p:cNvPr id="33" name="四角形: 角を丸くする 32">
              <a:extLst>
                <a:ext uri="{FF2B5EF4-FFF2-40B4-BE49-F238E27FC236}">
                  <a16:creationId xmlns:a16="http://schemas.microsoft.com/office/drawing/2014/main" id="{D36D8386-C7FC-423D-ABA4-F33FF4E5B10A}"/>
                </a:ext>
              </a:extLst>
            </p:cNvPr>
            <p:cNvSpPr/>
            <p:nvPr/>
          </p:nvSpPr>
          <p:spPr>
            <a:xfrm>
              <a:off x="1433004" y="5284177"/>
              <a:ext cx="2455223" cy="58661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32" name="図 31">
              <a:extLst>
                <a:ext uri="{FF2B5EF4-FFF2-40B4-BE49-F238E27FC236}">
                  <a16:creationId xmlns:a16="http://schemas.microsoft.com/office/drawing/2014/main" id="{62E12801-91A5-49F9-B74E-06C43A0E3355}"/>
                </a:ext>
              </a:extLst>
            </p:cNvPr>
            <p:cNvPicPr>
              <a:picLocks noChangeAspect="1"/>
            </p:cNvPicPr>
            <p:nvPr/>
          </p:nvPicPr>
          <p:blipFill>
            <a:blip r:embed="rId7"/>
            <a:stretch>
              <a:fillRect/>
            </a:stretch>
          </p:blipFill>
          <p:spPr>
            <a:xfrm>
              <a:off x="1493791" y="5340569"/>
              <a:ext cx="232907" cy="484446"/>
            </a:xfrm>
            <a:prstGeom prst="rect">
              <a:avLst/>
            </a:prstGeom>
          </p:spPr>
        </p:pic>
        <p:sp>
          <p:nvSpPr>
            <p:cNvPr id="38" name="テキスト ボックス 37">
              <a:extLst>
                <a:ext uri="{FF2B5EF4-FFF2-40B4-BE49-F238E27FC236}">
                  <a16:creationId xmlns:a16="http://schemas.microsoft.com/office/drawing/2014/main" id="{05865E29-9CBF-4C2E-93E8-6DB258F17CBF}"/>
                </a:ext>
              </a:extLst>
            </p:cNvPr>
            <p:cNvSpPr txBox="1"/>
            <p:nvPr/>
          </p:nvSpPr>
          <p:spPr>
            <a:xfrm>
              <a:off x="1695081" y="5450499"/>
              <a:ext cx="2264519" cy="276999"/>
            </a:xfrm>
            <a:prstGeom prst="rect">
              <a:avLst/>
            </a:prstGeom>
            <a:noFill/>
          </p:spPr>
          <p:txBody>
            <a:bodyPr wrap="square" rtlCol="0">
              <a:spAutoFit/>
            </a:bodyPr>
            <a:lstStyle/>
            <a:p>
              <a:r>
                <a:rPr kumimoji="1" lang="ja-JP" altLang="en-US" sz="1200" dirty="0">
                  <a:latin typeface="+mn-ea"/>
                  <a:ea typeface="+mn-ea"/>
                </a:rPr>
                <a:t>クリックして項目を追加する</a:t>
              </a:r>
            </a:p>
          </p:txBody>
        </p:sp>
      </p:grpSp>
      <p:sp>
        <p:nvSpPr>
          <p:cNvPr id="49" name="正方形/長方形 48">
            <a:extLst>
              <a:ext uri="{FF2B5EF4-FFF2-40B4-BE49-F238E27FC236}">
                <a16:creationId xmlns:a16="http://schemas.microsoft.com/office/drawing/2014/main" id="{3EB9A838-686B-415C-BF82-B21881E44F72}"/>
              </a:ext>
            </a:extLst>
          </p:cNvPr>
          <p:cNvSpPr/>
          <p:nvPr/>
        </p:nvSpPr>
        <p:spPr>
          <a:xfrm>
            <a:off x="1521410" y="3092189"/>
            <a:ext cx="1552113" cy="42364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0393785F-F476-4821-AF6F-2118F63BC0B8}"/>
              </a:ext>
            </a:extLst>
          </p:cNvPr>
          <p:cNvGrpSpPr/>
          <p:nvPr/>
        </p:nvGrpSpPr>
        <p:grpSpPr>
          <a:xfrm>
            <a:off x="1973003" y="4093661"/>
            <a:ext cx="1646720" cy="455090"/>
            <a:chOff x="1669081" y="4306865"/>
            <a:chExt cx="1646720" cy="455090"/>
          </a:xfrm>
        </p:grpSpPr>
        <p:sp>
          <p:nvSpPr>
            <p:cNvPr id="50" name="四角形: 角を丸くする 49">
              <a:extLst>
                <a:ext uri="{FF2B5EF4-FFF2-40B4-BE49-F238E27FC236}">
                  <a16:creationId xmlns:a16="http://schemas.microsoft.com/office/drawing/2014/main" id="{46A7198F-EC71-4085-A393-6163C235E846}"/>
                </a:ext>
              </a:extLst>
            </p:cNvPr>
            <p:cNvSpPr/>
            <p:nvPr/>
          </p:nvSpPr>
          <p:spPr>
            <a:xfrm>
              <a:off x="1669081" y="4306865"/>
              <a:ext cx="1552113" cy="45509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1" name="テキスト ボックス 50">
              <a:extLst>
                <a:ext uri="{FF2B5EF4-FFF2-40B4-BE49-F238E27FC236}">
                  <a16:creationId xmlns:a16="http://schemas.microsoft.com/office/drawing/2014/main" id="{2C74E851-664E-42C2-AF83-084D3929AB44}"/>
                </a:ext>
              </a:extLst>
            </p:cNvPr>
            <p:cNvSpPr txBox="1"/>
            <p:nvPr/>
          </p:nvSpPr>
          <p:spPr>
            <a:xfrm>
              <a:off x="1723328" y="4412194"/>
              <a:ext cx="1592473" cy="276999"/>
            </a:xfrm>
            <a:prstGeom prst="rect">
              <a:avLst/>
            </a:prstGeom>
            <a:noFill/>
          </p:spPr>
          <p:txBody>
            <a:bodyPr wrap="square" rtlCol="0">
              <a:spAutoFit/>
            </a:bodyPr>
            <a:lstStyle/>
            <a:p>
              <a:r>
                <a:rPr kumimoji="1" lang="ja-JP" altLang="en-US" sz="1200" dirty="0">
                  <a:latin typeface="+mn-ea"/>
                  <a:ea typeface="+mn-ea"/>
                </a:rPr>
                <a:t>項目名を入力する</a:t>
              </a:r>
            </a:p>
          </p:txBody>
        </p:sp>
      </p:grpSp>
      <p:cxnSp>
        <p:nvCxnSpPr>
          <p:cNvPr id="53" name="直線コネクタ 52">
            <a:extLst>
              <a:ext uri="{FF2B5EF4-FFF2-40B4-BE49-F238E27FC236}">
                <a16:creationId xmlns:a16="http://schemas.microsoft.com/office/drawing/2014/main" id="{5CF1A218-09F9-4C42-893D-5E199EFCE07E}"/>
              </a:ext>
            </a:extLst>
          </p:cNvPr>
          <p:cNvCxnSpPr>
            <a:cxnSpLocks/>
            <a:stCxn id="49" idx="2"/>
            <a:endCxn id="50" idx="0"/>
          </p:cNvCxnSpPr>
          <p:nvPr/>
        </p:nvCxnSpPr>
        <p:spPr>
          <a:xfrm>
            <a:off x="2297467" y="3515830"/>
            <a:ext cx="451593" cy="57783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3515455B-5A76-4A72-868B-E86CAF66F346}"/>
              </a:ext>
            </a:extLst>
          </p:cNvPr>
          <p:cNvSpPr txBox="1"/>
          <p:nvPr/>
        </p:nvSpPr>
        <p:spPr>
          <a:xfrm>
            <a:off x="5193243" y="4258463"/>
            <a:ext cx="2035189" cy="1277273"/>
          </a:xfrm>
          <a:prstGeom prst="rect">
            <a:avLst/>
          </a:prstGeom>
          <a:noFill/>
        </p:spPr>
        <p:txBody>
          <a:bodyPr wrap="square" rtlCol="0">
            <a:spAutoFit/>
          </a:bodyPr>
          <a:lstStyle/>
          <a:p>
            <a:r>
              <a:rPr kumimoji="1" lang="ja-JP" altLang="en-US" sz="1100" b="1" dirty="0">
                <a:latin typeface="+mn-ea"/>
                <a:ea typeface="+mn-ea"/>
              </a:rPr>
              <a:t>未入力の項目を</a:t>
            </a:r>
            <a:endParaRPr kumimoji="1" lang="en-US" altLang="ja-JP" sz="1100" b="1" dirty="0">
              <a:latin typeface="+mn-ea"/>
              <a:ea typeface="+mn-ea"/>
            </a:endParaRPr>
          </a:p>
          <a:p>
            <a:r>
              <a:rPr kumimoji="1" lang="ja-JP" altLang="en-US" sz="1100" b="1" dirty="0">
                <a:latin typeface="+mn-ea"/>
                <a:ea typeface="+mn-ea"/>
              </a:rPr>
              <a:t>非表示にする</a:t>
            </a:r>
            <a:r>
              <a:rPr kumimoji="1" lang="ja-JP" altLang="en-US" sz="1100" dirty="0">
                <a:latin typeface="+mn-ea"/>
                <a:ea typeface="+mn-ea"/>
              </a:rPr>
              <a:t>ことで・・・</a:t>
            </a:r>
            <a:endParaRPr kumimoji="1" lang="en-US" altLang="ja-JP" sz="1100" dirty="0">
              <a:latin typeface="+mn-ea"/>
              <a:ea typeface="+mn-ea"/>
            </a:endParaRPr>
          </a:p>
          <a:p>
            <a:endParaRPr kumimoji="1" lang="en-US" altLang="ja-JP" sz="1100" dirty="0">
              <a:latin typeface="+mn-ea"/>
              <a:ea typeface="+mn-ea"/>
            </a:endParaRPr>
          </a:p>
          <a:p>
            <a:r>
              <a:rPr kumimoji="1" lang="ja-JP" altLang="en-US" sz="1100" dirty="0">
                <a:latin typeface="+mn-ea"/>
                <a:ea typeface="+mn-ea"/>
              </a:rPr>
              <a:t>不要なスペースが削減！</a:t>
            </a:r>
            <a:endParaRPr kumimoji="1" lang="en-US" altLang="ja-JP" sz="1100" dirty="0">
              <a:latin typeface="+mn-ea"/>
              <a:ea typeface="+mn-ea"/>
            </a:endParaRPr>
          </a:p>
          <a:p>
            <a:r>
              <a:rPr kumimoji="1" lang="ja-JP" altLang="en-US" sz="1100" dirty="0">
                <a:latin typeface="+mn-ea"/>
                <a:ea typeface="+mn-ea"/>
              </a:rPr>
              <a:t>複数ページに分かれていた</a:t>
            </a:r>
            <a:endParaRPr kumimoji="1" lang="en-US" altLang="ja-JP" sz="1100" dirty="0">
              <a:latin typeface="+mn-ea"/>
              <a:ea typeface="+mn-ea"/>
            </a:endParaRPr>
          </a:p>
          <a:p>
            <a:r>
              <a:rPr kumimoji="1" lang="ja-JP" altLang="en-US" sz="1100" dirty="0">
                <a:latin typeface="+mn-ea"/>
                <a:ea typeface="+mn-ea"/>
              </a:rPr>
              <a:t>報告書が</a:t>
            </a:r>
            <a:r>
              <a:rPr kumimoji="1" lang="en-US" altLang="ja-JP" sz="1100" dirty="0">
                <a:latin typeface="+mn-ea"/>
                <a:ea typeface="+mn-ea"/>
              </a:rPr>
              <a:t>1</a:t>
            </a:r>
            <a:r>
              <a:rPr kumimoji="1" lang="ja-JP" altLang="en-US" sz="1100" dirty="0">
                <a:latin typeface="+mn-ea"/>
                <a:ea typeface="+mn-ea"/>
              </a:rPr>
              <a:t>枚に収まるようになりました！</a:t>
            </a:r>
          </a:p>
        </p:txBody>
      </p:sp>
      <p:grpSp>
        <p:nvGrpSpPr>
          <p:cNvPr id="62" name="グループ化 61">
            <a:extLst>
              <a:ext uri="{FF2B5EF4-FFF2-40B4-BE49-F238E27FC236}">
                <a16:creationId xmlns:a16="http://schemas.microsoft.com/office/drawing/2014/main" id="{A45D151C-AE8E-4B89-907D-9A0BED37DF07}"/>
              </a:ext>
            </a:extLst>
          </p:cNvPr>
          <p:cNvGrpSpPr/>
          <p:nvPr/>
        </p:nvGrpSpPr>
        <p:grpSpPr>
          <a:xfrm>
            <a:off x="8508973" y="2808314"/>
            <a:ext cx="557050" cy="864762"/>
            <a:chOff x="6092566" y="5805088"/>
            <a:chExt cx="859862" cy="484741"/>
          </a:xfrm>
        </p:grpSpPr>
        <p:sp>
          <p:nvSpPr>
            <p:cNvPr id="60" name="右中かっこ 59">
              <a:extLst>
                <a:ext uri="{FF2B5EF4-FFF2-40B4-BE49-F238E27FC236}">
                  <a16:creationId xmlns:a16="http://schemas.microsoft.com/office/drawing/2014/main" id="{1294091F-2582-4BF2-8F0A-CE80A47EDEA6}"/>
                </a:ext>
              </a:extLst>
            </p:cNvPr>
            <p:cNvSpPr/>
            <p:nvPr/>
          </p:nvSpPr>
          <p:spPr>
            <a:xfrm>
              <a:off x="6121891" y="5805088"/>
              <a:ext cx="174542" cy="484741"/>
            </a:xfrm>
            <a:prstGeom prst="rightBrace">
              <a:avLst>
                <a:gd name="adj1" fmla="val 8333"/>
                <a:gd name="adj2" fmla="val 493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0E90807-6ABD-4C05-B070-4CFC49BE0CCC}"/>
                </a:ext>
              </a:extLst>
            </p:cNvPr>
            <p:cNvSpPr/>
            <p:nvPr/>
          </p:nvSpPr>
          <p:spPr>
            <a:xfrm>
              <a:off x="6092566" y="5902344"/>
              <a:ext cx="859862" cy="338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表示</a:t>
              </a:r>
              <a:endParaRPr kumimoji="1" lang="en-US" altLang="ja-JP" sz="900" dirty="0">
                <a:solidFill>
                  <a:srgbClr val="FF0000"/>
                </a:solidFill>
              </a:endParaRPr>
            </a:p>
            <a:p>
              <a:pPr algn="ctr"/>
              <a:r>
                <a:rPr kumimoji="1" lang="ja-JP" altLang="en-US" sz="900" dirty="0">
                  <a:solidFill>
                    <a:srgbClr val="FF0000"/>
                  </a:solidFill>
                </a:rPr>
                <a:t>しない</a:t>
              </a:r>
            </a:p>
          </p:txBody>
        </p:sp>
      </p:grpSp>
    </p:spTree>
    <p:extLst>
      <p:ext uri="{BB962C8B-B14F-4D97-AF65-F5344CB8AC3E}">
        <p14:creationId xmlns:p14="http://schemas.microsoft.com/office/powerpoint/2010/main" val="4177324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5030187D-A426-4F0C-AD58-2CE8BC321A9C}"/>
              </a:ext>
            </a:extLst>
          </p:cNvPr>
          <p:cNvPicPr>
            <a:picLocks noChangeAspect="1"/>
          </p:cNvPicPr>
          <p:nvPr/>
        </p:nvPicPr>
        <p:blipFill>
          <a:blip r:embed="rId2"/>
          <a:stretch>
            <a:fillRect/>
          </a:stretch>
        </p:blipFill>
        <p:spPr>
          <a:xfrm>
            <a:off x="2705693" y="3082452"/>
            <a:ext cx="2237426" cy="3688400"/>
          </a:xfrm>
          <a:prstGeom prst="rect">
            <a:avLst/>
          </a:prstGeom>
        </p:spPr>
      </p:pic>
      <p:sp>
        <p:nvSpPr>
          <p:cNvPr id="2" name="タイトル 1">
            <a:extLst>
              <a:ext uri="{FF2B5EF4-FFF2-40B4-BE49-F238E27FC236}">
                <a16:creationId xmlns:a16="http://schemas.microsoft.com/office/drawing/2014/main" id="{08519AFD-742B-43E9-9DF7-F00B0509E3B0}"/>
              </a:ext>
            </a:extLst>
          </p:cNvPr>
          <p:cNvSpPr>
            <a:spLocks noGrp="1"/>
          </p:cNvSpPr>
          <p:nvPr>
            <p:ph type="title"/>
          </p:nvPr>
        </p:nvSpPr>
        <p:spPr>
          <a:xfrm>
            <a:off x="95082" y="33276"/>
            <a:ext cx="5674348" cy="538500"/>
          </a:xfrm>
        </p:spPr>
        <p:txBody>
          <a:bodyPr/>
          <a:lstStyle/>
          <a:p>
            <a:r>
              <a:rPr kumimoji="1" lang="ja-JP" altLang="en-US" dirty="0"/>
              <a:t>スポット</a:t>
            </a:r>
            <a:r>
              <a:rPr lang="ja-JP" altLang="en-US" dirty="0"/>
              <a:t>① 基本操作</a:t>
            </a:r>
            <a:endParaRPr kumimoji="1" lang="ja-JP" altLang="en-US" dirty="0"/>
          </a:p>
        </p:txBody>
      </p:sp>
      <p:pic>
        <p:nvPicPr>
          <p:cNvPr id="10" name="図 9">
            <a:extLst>
              <a:ext uri="{FF2B5EF4-FFF2-40B4-BE49-F238E27FC236}">
                <a16:creationId xmlns:a16="http://schemas.microsoft.com/office/drawing/2014/main" id="{A6F19E0B-A70A-40D7-B8C2-ED44FD39B9BF}"/>
              </a:ext>
            </a:extLst>
          </p:cNvPr>
          <p:cNvPicPr>
            <a:picLocks noChangeAspect="1"/>
          </p:cNvPicPr>
          <p:nvPr/>
        </p:nvPicPr>
        <p:blipFill rotWithShape="1">
          <a:blip r:embed="rId3"/>
          <a:srcRect b="62879"/>
          <a:stretch/>
        </p:blipFill>
        <p:spPr>
          <a:xfrm>
            <a:off x="57535" y="1281694"/>
            <a:ext cx="7280476" cy="1325416"/>
          </a:xfrm>
          <a:prstGeom prst="rect">
            <a:avLst/>
          </a:prstGeom>
          <a:ln>
            <a:solidFill>
              <a:schemeClr val="bg1">
                <a:lumMod val="65000"/>
              </a:schemeClr>
            </a:solidFill>
          </a:ln>
        </p:spPr>
      </p:pic>
      <p:sp>
        <p:nvSpPr>
          <p:cNvPr id="3" name="四角形: 角を丸くする 2">
            <a:extLst>
              <a:ext uri="{FF2B5EF4-FFF2-40B4-BE49-F238E27FC236}">
                <a16:creationId xmlns:a16="http://schemas.microsoft.com/office/drawing/2014/main" id="{C67E35EB-BD26-4626-B099-53F17AA05598}"/>
              </a:ext>
            </a:extLst>
          </p:cNvPr>
          <p:cNvSpPr/>
          <p:nvPr/>
        </p:nvSpPr>
        <p:spPr>
          <a:xfrm>
            <a:off x="6195418" y="1202060"/>
            <a:ext cx="2852928" cy="1792079"/>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デフォルトは</a:t>
            </a:r>
            <a:endParaRPr lang="en-US" altLang="ja-JP" sz="1200" dirty="0">
              <a:solidFill>
                <a:schemeClr val="tx1"/>
              </a:solidFill>
            </a:endParaRPr>
          </a:p>
          <a:p>
            <a:r>
              <a:rPr lang="ja-JP" altLang="en-US" sz="1200" b="1" dirty="0">
                <a:solidFill>
                  <a:schemeClr val="tx1"/>
                </a:solidFill>
              </a:rPr>
              <a:t>・チェックインスポット、またはスポットから報告時のスポットが自動で入力される</a:t>
            </a:r>
            <a:endParaRPr lang="en-US" altLang="ja-JP" sz="1200" b="1" dirty="0">
              <a:solidFill>
                <a:schemeClr val="tx1"/>
              </a:solidFill>
            </a:endParaRPr>
          </a:p>
          <a:p>
            <a:r>
              <a:rPr lang="ja-JP" altLang="en-US" sz="1200" b="1" dirty="0">
                <a:solidFill>
                  <a:schemeClr val="tx1"/>
                </a:solidFill>
              </a:rPr>
              <a:t>・スポットを変更できない</a:t>
            </a:r>
            <a:endParaRPr lang="en-US" altLang="ja-JP" sz="1200" b="1" dirty="0">
              <a:solidFill>
                <a:schemeClr val="tx1"/>
              </a:solidFill>
            </a:endParaRPr>
          </a:p>
          <a:p>
            <a:r>
              <a:rPr lang="ja-JP" altLang="en-US" sz="1200" b="1" dirty="0">
                <a:solidFill>
                  <a:schemeClr val="tx1"/>
                </a:solidFill>
              </a:rPr>
              <a:t>・顧客担当者を選択できる</a:t>
            </a:r>
            <a:endParaRPr lang="en-US" altLang="ja-JP" sz="1200" b="1" dirty="0">
              <a:solidFill>
                <a:schemeClr val="tx1"/>
              </a:solidFill>
            </a:endParaRPr>
          </a:p>
          <a:p>
            <a:r>
              <a:rPr lang="ja-JP" altLang="en-US" sz="1200" dirty="0">
                <a:solidFill>
                  <a:schemeClr val="tx1"/>
                </a:solidFill>
              </a:rPr>
              <a:t>という設定になっています</a:t>
            </a:r>
            <a:endParaRPr lang="en-US" altLang="ja-JP" sz="1200" dirty="0">
              <a:solidFill>
                <a:schemeClr val="tx1"/>
              </a:solidFill>
            </a:endParaRPr>
          </a:p>
          <a:p>
            <a:endParaRPr lang="en-US" altLang="ja-JP" sz="500" dirty="0">
              <a:solidFill>
                <a:schemeClr val="tx1"/>
              </a:solidFill>
            </a:endParaRPr>
          </a:p>
          <a:p>
            <a:r>
              <a:rPr lang="en-US" altLang="ja-JP" sz="800" dirty="0">
                <a:solidFill>
                  <a:schemeClr val="tx1"/>
                </a:solidFill>
              </a:rPr>
              <a:t>※</a:t>
            </a:r>
            <a:r>
              <a:rPr lang="ja-JP" altLang="en-US" sz="800" dirty="0">
                <a:solidFill>
                  <a:schemeClr val="tx1"/>
                </a:solidFill>
              </a:rPr>
              <a:t>「スポットを選択できない」かつ「自動入力しない」という設定はできなくなります</a:t>
            </a:r>
          </a:p>
        </p:txBody>
      </p:sp>
      <p:sp>
        <p:nvSpPr>
          <p:cNvPr id="32" name="テキスト ボックス 31">
            <a:extLst>
              <a:ext uri="{FF2B5EF4-FFF2-40B4-BE49-F238E27FC236}">
                <a16:creationId xmlns:a16="http://schemas.microsoft.com/office/drawing/2014/main" id="{0C897AAD-F207-44BD-A796-B5AC1E788D24}"/>
              </a:ext>
            </a:extLst>
          </p:cNvPr>
          <p:cNvSpPr txBox="1"/>
          <p:nvPr/>
        </p:nvSpPr>
        <p:spPr>
          <a:xfrm>
            <a:off x="648540" y="2836187"/>
            <a:ext cx="1082348" cy="307777"/>
          </a:xfrm>
          <a:prstGeom prst="rect">
            <a:avLst/>
          </a:prstGeom>
          <a:noFill/>
        </p:spPr>
        <p:txBody>
          <a:bodyPr wrap="square" rtlCol="0">
            <a:spAutoFit/>
          </a:bodyPr>
          <a:lstStyle/>
          <a:p>
            <a:r>
              <a:rPr kumimoji="1" lang="ja-JP" altLang="en-US" b="1" dirty="0">
                <a:latin typeface="+mn-ea"/>
                <a:ea typeface="+mn-ea"/>
              </a:rPr>
              <a:t>報告書作成</a:t>
            </a:r>
          </a:p>
        </p:txBody>
      </p:sp>
      <p:sp>
        <p:nvSpPr>
          <p:cNvPr id="42" name="テキスト ボックス 41">
            <a:extLst>
              <a:ext uri="{FF2B5EF4-FFF2-40B4-BE49-F238E27FC236}">
                <a16:creationId xmlns:a16="http://schemas.microsoft.com/office/drawing/2014/main" id="{C032181A-248E-47BF-9689-6E2E670C8CCB}"/>
              </a:ext>
            </a:extLst>
          </p:cNvPr>
          <p:cNvSpPr txBox="1"/>
          <p:nvPr/>
        </p:nvSpPr>
        <p:spPr>
          <a:xfrm>
            <a:off x="6539534" y="3030884"/>
            <a:ext cx="1082348" cy="307777"/>
          </a:xfrm>
          <a:prstGeom prst="rect">
            <a:avLst/>
          </a:prstGeom>
          <a:noFill/>
        </p:spPr>
        <p:txBody>
          <a:bodyPr wrap="none" rtlCol="0">
            <a:spAutoFit/>
          </a:bodyPr>
          <a:lstStyle/>
          <a:p>
            <a:r>
              <a:rPr kumimoji="1" lang="ja-JP" altLang="en-US" b="1" dirty="0">
                <a:latin typeface="+mn-ea"/>
                <a:ea typeface="+mn-ea"/>
              </a:rPr>
              <a:t>報告書閲覧</a:t>
            </a:r>
          </a:p>
        </p:txBody>
      </p:sp>
      <p:sp>
        <p:nvSpPr>
          <p:cNvPr id="46" name="テキスト ボックス 45">
            <a:extLst>
              <a:ext uri="{FF2B5EF4-FFF2-40B4-BE49-F238E27FC236}">
                <a16:creationId xmlns:a16="http://schemas.microsoft.com/office/drawing/2014/main" id="{FC546C6B-332F-4D3F-B1F2-57C953AE6807}"/>
              </a:ext>
            </a:extLst>
          </p:cNvPr>
          <p:cNvSpPr txBox="1"/>
          <p:nvPr/>
        </p:nvSpPr>
        <p:spPr>
          <a:xfrm>
            <a:off x="65025" y="643537"/>
            <a:ext cx="7340471" cy="646331"/>
          </a:xfrm>
          <a:prstGeom prst="rect">
            <a:avLst/>
          </a:prstGeom>
          <a:noFill/>
        </p:spPr>
        <p:txBody>
          <a:bodyPr wrap="none" rtlCol="0">
            <a:spAutoFit/>
          </a:bodyPr>
          <a:lstStyle/>
          <a:p>
            <a:r>
              <a:rPr kumimoji="1" lang="ja-JP" altLang="en-US" sz="1800" dirty="0">
                <a:latin typeface="+mn-ea"/>
                <a:ea typeface="+mn-ea"/>
              </a:rPr>
              <a:t>スポットを選択する際に全スポットが表示されるようになりました。</a:t>
            </a:r>
            <a:endParaRPr kumimoji="1" lang="en-US" altLang="ja-JP" sz="1800" dirty="0">
              <a:latin typeface="+mn-ea"/>
              <a:ea typeface="+mn-ea"/>
            </a:endParaRPr>
          </a:p>
          <a:p>
            <a:r>
              <a:rPr kumimoji="1" lang="ja-JP" altLang="en-US" sz="1800" dirty="0">
                <a:latin typeface="+mn-ea"/>
                <a:ea typeface="+mn-ea"/>
              </a:rPr>
              <a:t>また、報告書にスポットの所在地が表示されるようになりました。</a:t>
            </a:r>
            <a:endParaRPr kumimoji="1" lang="en-US" altLang="ja-JP" sz="1800" dirty="0">
              <a:latin typeface="+mn-ea"/>
              <a:ea typeface="+mn-ea"/>
            </a:endParaRPr>
          </a:p>
        </p:txBody>
      </p:sp>
      <p:pic>
        <p:nvPicPr>
          <p:cNvPr id="5" name="図 4">
            <a:extLst>
              <a:ext uri="{FF2B5EF4-FFF2-40B4-BE49-F238E27FC236}">
                <a16:creationId xmlns:a16="http://schemas.microsoft.com/office/drawing/2014/main" id="{60E66B93-49B5-461B-BD60-D4F9944C2310}"/>
              </a:ext>
            </a:extLst>
          </p:cNvPr>
          <p:cNvPicPr>
            <a:picLocks noChangeAspect="1"/>
          </p:cNvPicPr>
          <p:nvPr/>
        </p:nvPicPr>
        <p:blipFill>
          <a:blip r:embed="rId4"/>
          <a:stretch>
            <a:fillRect/>
          </a:stretch>
        </p:blipFill>
        <p:spPr>
          <a:xfrm>
            <a:off x="5368722" y="3277775"/>
            <a:ext cx="3511600" cy="3554276"/>
          </a:xfrm>
          <a:prstGeom prst="rect">
            <a:avLst/>
          </a:prstGeom>
        </p:spPr>
      </p:pic>
      <p:pic>
        <p:nvPicPr>
          <p:cNvPr id="9" name="図 8">
            <a:extLst>
              <a:ext uri="{FF2B5EF4-FFF2-40B4-BE49-F238E27FC236}">
                <a16:creationId xmlns:a16="http://schemas.microsoft.com/office/drawing/2014/main" id="{F70A03CB-34C2-4BB6-A5B9-FC3324B80758}"/>
              </a:ext>
            </a:extLst>
          </p:cNvPr>
          <p:cNvPicPr>
            <a:picLocks noChangeAspect="1"/>
          </p:cNvPicPr>
          <p:nvPr/>
        </p:nvPicPr>
        <p:blipFill>
          <a:blip r:embed="rId5"/>
          <a:stretch>
            <a:fillRect/>
          </a:stretch>
        </p:blipFill>
        <p:spPr>
          <a:xfrm>
            <a:off x="213256" y="3109887"/>
            <a:ext cx="2054530" cy="3633531"/>
          </a:xfrm>
          <a:prstGeom prst="rect">
            <a:avLst/>
          </a:prstGeom>
        </p:spPr>
      </p:pic>
      <p:sp>
        <p:nvSpPr>
          <p:cNvPr id="20" name="テキスト ボックス 19">
            <a:extLst>
              <a:ext uri="{FF2B5EF4-FFF2-40B4-BE49-F238E27FC236}">
                <a16:creationId xmlns:a16="http://schemas.microsoft.com/office/drawing/2014/main" id="{174BEC9E-3918-453B-8E75-9F5ADE2BA1B9}"/>
              </a:ext>
            </a:extLst>
          </p:cNvPr>
          <p:cNvSpPr txBox="1"/>
          <p:nvPr/>
        </p:nvSpPr>
        <p:spPr>
          <a:xfrm>
            <a:off x="3104318" y="2814195"/>
            <a:ext cx="1261884" cy="307777"/>
          </a:xfrm>
          <a:prstGeom prst="rect">
            <a:avLst/>
          </a:prstGeom>
          <a:noFill/>
        </p:spPr>
        <p:txBody>
          <a:bodyPr wrap="none" rtlCol="0">
            <a:spAutoFit/>
          </a:bodyPr>
          <a:lstStyle/>
          <a:p>
            <a:r>
              <a:rPr kumimoji="1" lang="ja-JP" altLang="en-US" b="1" dirty="0">
                <a:latin typeface="+mn-ea"/>
                <a:ea typeface="+mn-ea"/>
              </a:rPr>
              <a:t>スポット選択</a:t>
            </a:r>
          </a:p>
        </p:txBody>
      </p:sp>
      <p:sp>
        <p:nvSpPr>
          <p:cNvPr id="21" name="四角形: 角を丸くする 20">
            <a:extLst>
              <a:ext uri="{FF2B5EF4-FFF2-40B4-BE49-F238E27FC236}">
                <a16:creationId xmlns:a16="http://schemas.microsoft.com/office/drawing/2014/main" id="{2AF2F66D-D3C9-4DFF-A872-69D3FA81151B}"/>
              </a:ext>
            </a:extLst>
          </p:cNvPr>
          <p:cNvSpPr/>
          <p:nvPr/>
        </p:nvSpPr>
        <p:spPr>
          <a:xfrm>
            <a:off x="2397942" y="6112329"/>
            <a:ext cx="2852928" cy="685181"/>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チェックインしたことがあるスポットが</a:t>
            </a:r>
            <a:endParaRPr lang="en-US" altLang="ja-JP" sz="1050" dirty="0">
              <a:solidFill>
                <a:schemeClr val="tx1"/>
              </a:solidFill>
            </a:endParaRPr>
          </a:p>
          <a:p>
            <a:r>
              <a:rPr lang="ja-JP" altLang="en-US" sz="1050" dirty="0">
                <a:solidFill>
                  <a:schemeClr val="tx1"/>
                </a:solidFill>
              </a:rPr>
              <a:t>表示される仕様でしたが</a:t>
            </a:r>
            <a:endParaRPr lang="en-US" altLang="ja-JP" sz="1050" dirty="0">
              <a:solidFill>
                <a:schemeClr val="tx1"/>
              </a:solidFill>
            </a:endParaRPr>
          </a:p>
          <a:p>
            <a:r>
              <a:rPr lang="ja-JP" altLang="en-US" sz="1050" b="1" dirty="0">
                <a:solidFill>
                  <a:schemeClr val="tx1"/>
                </a:solidFill>
              </a:rPr>
              <a:t>全スポットを表示するように</a:t>
            </a:r>
            <a:r>
              <a:rPr lang="ja-JP" altLang="en-US" sz="1050" dirty="0">
                <a:solidFill>
                  <a:schemeClr val="tx1"/>
                </a:solidFill>
              </a:rPr>
              <a:t>なりました</a:t>
            </a:r>
          </a:p>
        </p:txBody>
      </p:sp>
      <p:sp>
        <p:nvSpPr>
          <p:cNvPr id="29" name="正方形/長方形 28">
            <a:extLst>
              <a:ext uri="{FF2B5EF4-FFF2-40B4-BE49-F238E27FC236}">
                <a16:creationId xmlns:a16="http://schemas.microsoft.com/office/drawing/2014/main" id="{95BAA14A-56DE-4E87-9B1B-3D6659808046}"/>
              </a:ext>
            </a:extLst>
          </p:cNvPr>
          <p:cNvSpPr/>
          <p:nvPr/>
        </p:nvSpPr>
        <p:spPr>
          <a:xfrm>
            <a:off x="2786744" y="3815443"/>
            <a:ext cx="1001486" cy="26155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吹き出し: 角を丸めた四角形 29">
            <a:extLst>
              <a:ext uri="{FF2B5EF4-FFF2-40B4-BE49-F238E27FC236}">
                <a16:creationId xmlns:a16="http://schemas.microsoft.com/office/drawing/2014/main" id="{B5B82FC1-6C5A-4E6F-A8EF-FE41210012B7}"/>
              </a:ext>
            </a:extLst>
          </p:cNvPr>
          <p:cNvSpPr/>
          <p:nvPr/>
        </p:nvSpPr>
        <p:spPr>
          <a:xfrm>
            <a:off x="3442265" y="4280225"/>
            <a:ext cx="1396435" cy="360485"/>
          </a:xfrm>
          <a:prstGeom prst="wedgeRoundRectCallout">
            <a:avLst>
              <a:gd name="adj1" fmla="val -38828"/>
              <a:gd name="adj2" fmla="val -116693"/>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ここからスポットを</a:t>
            </a:r>
            <a:endParaRPr kumimoji="1" lang="en-US" altLang="ja-JP" sz="800" dirty="0">
              <a:solidFill>
                <a:schemeClr val="tx1"/>
              </a:solidFill>
            </a:endParaRPr>
          </a:p>
          <a:p>
            <a:pPr algn="ctr"/>
            <a:r>
              <a:rPr kumimoji="1" lang="ja-JP" altLang="en-US" sz="800" dirty="0">
                <a:solidFill>
                  <a:schemeClr val="tx1"/>
                </a:solidFill>
              </a:rPr>
              <a:t>追加することもできます</a:t>
            </a:r>
          </a:p>
        </p:txBody>
      </p:sp>
    </p:spTree>
    <p:extLst>
      <p:ext uri="{BB962C8B-B14F-4D97-AF65-F5344CB8AC3E}">
        <p14:creationId xmlns:p14="http://schemas.microsoft.com/office/powerpoint/2010/main" val="313075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24325-20BD-4716-8CEB-E64909FBD8AF}"/>
              </a:ext>
            </a:extLst>
          </p:cNvPr>
          <p:cNvSpPr>
            <a:spLocks noGrp="1"/>
          </p:cNvSpPr>
          <p:nvPr>
            <p:ph type="title"/>
          </p:nvPr>
        </p:nvSpPr>
        <p:spPr/>
        <p:txBody>
          <a:bodyPr/>
          <a:lstStyle/>
          <a:p>
            <a:r>
              <a:rPr kumimoji="1" lang="ja-JP" altLang="en-US" dirty="0"/>
              <a:t>スポット② 検索</a:t>
            </a:r>
          </a:p>
        </p:txBody>
      </p:sp>
      <p:sp>
        <p:nvSpPr>
          <p:cNvPr id="4" name="テキスト ボックス 3">
            <a:extLst>
              <a:ext uri="{FF2B5EF4-FFF2-40B4-BE49-F238E27FC236}">
                <a16:creationId xmlns:a16="http://schemas.microsoft.com/office/drawing/2014/main" id="{0AD2F01F-450E-411D-AD80-222AD26C947B}"/>
              </a:ext>
            </a:extLst>
          </p:cNvPr>
          <p:cNvSpPr txBox="1"/>
          <p:nvPr/>
        </p:nvSpPr>
        <p:spPr>
          <a:xfrm>
            <a:off x="95082" y="668457"/>
            <a:ext cx="9022506" cy="923330"/>
          </a:xfrm>
          <a:prstGeom prst="rect">
            <a:avLst/>
          </a:prstGeom>
          <a:noFill/>
        </p:spPr>
        <p:txBody>
          <a:bodyPr wrap="square" rtlCol="0">
            <a:spAutoFit/>
          </a:bodyPr>
          <a:lstStyle/>
          <a:p>
            <a:r>
              <a:rPr kumimoji="1" lang="ja-JP" altLang="en-US" sz="1800" dirty="0">
                <a:latin typeface="+mn-ea"/>
                <a:ea typeface="+mn-ea"/>
              </a:rPr>
              <a:t>スポットを選択する際に、以前はスポットタグとキーワードのみ検索が可能でしたが</a:t>
            </a:r>
            <a:endParaRPr kumimoji="1" lang="en-US" altLang="ja-JP" sz="1800" dirty="0">
              <a:latin typeface="+mn-ea"/>
              <a:ea typeface="+mn-ea"/>
            </a:endParaRPr>
          </a:p>
          <a:p>
            <a:r>
              <a:rPr kumimoji="1" lang="ja-JP" altLang="en-US" sz="1800" dirty="0">
                <a:latin typeface="+mn-ea"/>
                <a:ea typeface="+mn-ea"/>
              </a:rPr>
              <a:t>スポット画面のように様々な項目で検索できるようになりました。</a:t>
            </a:r>
            <a:endParaRPr kumimoji="1" lang="en-US" altLang="ja-JP" sz="1800" dirty="0">
              <a:latin typeface="+mn-ea"/>
              <a:ea typeface="+mn-ea"/>
            </a:endParaRPr>
          </a:p>
          <a:p>
            <a:r>
              <a:rPr kumimoji="1" lang="ja-JP" altLang="en-US" sz="1800" dirty="0">
                <a:latin typeface="+mn-ea"/>
                <a:ea typeface="+mn-ea"/>
              </a:rPr>
              <a:t>報告書の編集が終わるまでは検索条件は維持されます。</a:t>
            </a:r>
            <a:endParaRPr kumimoji="1" lang="en-US" altLang="ja-JP" sz="1800" dirty="0">
              <a:latin typeface="+mn-ea"/>
              <a:ea typeface="+mn-ea"/>
            </a:endParaRPr>
          </a:p>
        </p:txBody>
      </p:sp>
      <p:grpSp>
        <p:nvGrpSpPr>
          <p:cNvPr id="29" name="グループ化 28">
            <a:extLst>
              <a:ext uri="{FF2B5EF4-FFF2-40B4-BE49-F238E27FC236}">
                <a16:creationId xmlns:a16="http://schemas.microsoft.com/office/drawing/2014/main" id="{D90BC244-39F1-4A6C-9636-EA600729E8A7}"/>
              </a:ext>
            </a:extLst>
          </p:cNvPr>
          <p:cNvGrpSpPr/>
          <p:nvPr/>
        </p:nvGrpSpPr>
        <p:grpSpPr>
          <a:xfrm>
            <a:off x="242038" y="2277510"/>
            <a:ext cx="2237426" cy="3688400"/>
            <a:chOff x="437944" y="2466543"/>
            <a:chExt cx="2237426" cy="3688400"/>
          </a:xfrm>
        </p:grpSpPr>
        <p:pic>
          <p:nvPicPr>
            <p:cNvPr id="11" name="図 10">
              <a:extLst>
                <a:ext uri="{FF2B5EF4-FFF2-40B4-BE49-F238E27FC236}">
                  <a16:creationId xmlns:a16="http://schemas.microsoft.com/office/drawing/2014/main" id="{4A0A766E-B3E7-46D3-A958-097F242ACCD4}"/>
                </a:ext>
              </a:extLst>
            </p:cNvPr>
            <p:cNvPicPr>
              <a:picLocks noChangeAspect="1"/>
            </p:cNvPicPr>
            <p:nvPr/>
          </p:nvPicPr>
          <p:blipFill>
            <a:blip r:embed="rId2"/>
            <a:stretch>
              <a:fillRect/>
            </a:stretch>
          </p:blipFill>
          <p:spPr>
            <a:xfrm>
              <a:off x="437944" y="2466543"/>
              <a:ext cx="2237426" cy="3688400"/>
            </a:xfrm>
            <a:prstGeom prst="rect">
              <a:avLst/>
            </a:prstGeom>
          </p:spPr>
        </p:pic>
        <p:sp>
          <p:nvSpPr>
            <p:cNvPr id="24" name="正方形/長方形 23">
              <a:extLst>
                <a:ext uri="{FF2B5EF4-FFF2-40B4-BE49-F238E27FC236}">
                  <a16:creationId xmlns:a16="http://schemas.microsoft.com/office/drawing/2014/main" id="{8D8E72C0-A5EE-4E7C-B5C3-55C3D74970C9}"/>
                </a:ext>
              </a:extLst>
            </p:cNvPr>
            <p:cNvSpPr/>
            <p:nvPr/>
          </p:nvSpPr>
          <p:spPr>
            <a:xfrm>
              <a:off x="2156136" y="2807065"/>
              <a:ext cx="478207" cy="284478"/>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a:extLst>
                <a:ext uri="{FF2B5EF4-FFF2-40B4-BE49-F238E27FC236}">
                  <a16:creationId xmlns:a16="http://schemas.microsoft.com/office/drawing/2014/main" id="{4C49FFF2-F1C7-44C7-AFC6-74EFE72FA43F}"/>
                </a:ext>
              </a:extLst>
            </p:cNvPr>
            <p:cNvPicPr>
              <a:picLocks noChangeAspect="1"/>
            </p:cNvPicPr>
            <p:nvPr/>
          </p:nvPicPr>
          <p:blipFill>
            <a:blip r:embed="rId3"/>
            <a:stretch>
              <a:fillRect/>
            </a:stretch>
          </p:blipFill>
          <p:spPr>
            <a:xfrm>
              <a:off x="2324359" y="2988124"/>
              <a:ext cx="234008" cy="486737"/>
            </a:xfrm>
            <a:prstGeom prst="rect">
              <a:avLst/>
            </a:prstGeom>
          </p:spPr>
        </p:pic>
      </p:grpSp>
      <p:grpSp>
        <p:nvGrpSpPr>
          <p:cNvPr id="28" name="グループ化 27">
            <a:extLst>
              <a:ext uri="{FF2B5EF4-FFF2-40B4-BE49-F238E27FC236}">
                <a16:creationId xmlns:a16="http://schemas.microsoft.com/office/drawing/2014/main" id="{FC707C67-423A-4871-B36F-DC2ED5B091E0}"/>
              </a:ext>
            </a:extLst>
          </p:cNvPr>
          <p:cNvGrpSpPr/>
          <p:nvPr/>
        </p:nvGrpSpPr>
        <p:grpSpPr>
          <a:xfrm>
            <a:off x="2929278" y="1591787"/>
            <a:ext cx="2175268" cy="5173527"/>
            <a:chOff x="3360631" y="1431471"/>
            <a:chExt cx="2175268" cy="5173527"/>
          </a:xfrm>
        </p:grpSpPr>
        <p:grpSp>
          <p:nvGrpSpPr>
            <p:cNvPr id="19" name="グループ化 18">
              <a:extLst>
                <a:ext uri="{FF2B5EF4-FFF2-40B4-BE49-F238E27FC236}">
                  <a16:creationId xmlns:a16="http://schemas.microsoft.com/office/drawing/2014/main" id="{5AAE01DC-4FDE-424A-840F-D27ACAF82D7F}"/>
                </a:ext>
              </a:extLst>
            </p:cNvPr>
            <p:cNvGrpSpPr/>
            <p:nvPr/>
          </p:nvGrpSpPr>
          <p:grpSpPr>
            <a:xfrm>
              <a:off x="3360631" y="1491937"/>
              <a:ext cx="2168301" cy="5113061"/>
              <a:chOff x="3590242" y="2056625"/>
              <a:chExt cx="2168301" cy="5113061"/>
            </a:xfrm>
          </p:grpSpPr>
          <p:pic>
            <p:nvPicPr>
              <p:cNvPr id="13" name="図 12">
                <a:extLst>
                  <a:ext uri="{FF2B5EF4-FFF2-40B4-BE49-F238E27FC236}">
                    <a16:creationId xmlns:a16="http://schemas.microsoft.com/office/drawing/2014/main" id="{A2CA0210-636B-461C-82E5-99270E20BC75}"/>
                  </a:ext>
                </a:extLst>
              </p:cNvPr>
              <p:cNvPicPr>
                <a:picLocks noChangeAspect="1"/>
              </p:cNvPicPr>
              <p:nvPr/>
            </p:nvPicPr>
            <p:blipFill rotWithShape="1">
              <a:blip r:embed="rId4"/>
              <a:srcRect r="2310" b="4222"/>
              <a:stretch/>
            </p:blipFill>
            <p:spPr>
              <a:xfrm>
                <a:off x="3590244" y="3390357"/>
                <a:ext cx="2168299" cy="3779329"/>
              </a:xfrm>
              <a:prstGeom prst="rect">
                <a:avLst/>
              </a:prstGeom>
            </p:spPr>
          </p:pic>
          <p:pic>
            <p:nvPicPr>
              <p:cNvPr id="15" name="図 14">
                <a:extLst>
                  <a:ext uri="{FF2B5EF4-FFF2-40B4-BE49-F238E27FC236}">
                    <a16:creationId xmlns:a16="http://schemas.microsoft.com/office/drawing/2014/main" id="{144E5923-676B-43BF-8B9D-C5B6B8651404}"/>
                  </a:ext>
                </a:extLst>
              </p:cNvPr>
              <p:cNvPicPr>
                <a:picLocks noChangeAspect="1"/>
              </p:cNvPicPr>
              <p:nvPr/>
            </p:nvPicPr>
            <p:blipFill rotWithShape="1">
              <a:blip r:embed="rId5"/>
              <a:srcRect t="6598" r="2397"/>
              <a:stretch/>
            </p:blipFill>
            <p:spPr>
              <a:xfrm>
                <a:off x="3590242" y="2056625"/>
                <a:ext cx="2168300" cy="3685589"/>
              </a:xfrm>
              <a:prstGeom prst="rect">
                <a:avLst/>
              </a:prstGeom>
            </p:spPr>
          </p:pic>
        </p:grpSp>
        <p:sp>
          <p:nvSpPr>
            <p:cNvPr id="26" name="正方形/長方形 25">
              <a:extLst>
                <a:ext uri="{FF2B5EF4-FFF2-40B4-BE49-F238E27FC236}">
                  <a16:creationId xmlns:a16="http://schemas.microsoft.com/office/drawing/2014/main" id="{C75D3D8D-B9B4-44B8-B811-AB6BFAE4FFBD}"/>
                </a:ext>
              </a:extLst>
            </p:cNvPr>
            <p:cNvSpPr/>
            <p:nvPr/>
          </p:nvSpPr>
          <p:spPr>
            <a:xfrm>
              <a:off x="3367599" y="1431471"/>
              <a:ext cx="2168300" cy="5173527"/>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二等辺三角形 26">
            <a:extLst>
              <a:ext uri="{FF2B5EF4-FFF2-40B4-BE49-F238E27FC236}">
                <a16:creationId xmlns:a16="http://schemas.microsoft.com/office/drawing/2014/main" id="{DE4FD67C-546E-44E9-A53E-096603F477EA}"/>
              </a:ext>
            </a:extLst>
          </p:cNvPr>
          <p:cNvSpPr/>
          <p:nvPr/>
        </p:nvSpPr>
        <p:spPr>
          <a:xfrm rot="5400000">
            <a:off x="2527801" y="3984908"/>
            <a:ext cx="378069" cy="27361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C0E7E89-14DB-4B70-BE2A-F6D03C8BAE97}"/>
              </a:ext>
            </a:extLst>
          </p:cNvPr>
          <p:cNvSpPr txBox="1"/>
          <p:nvPr/>
        </p:nvSpPr>
        <p:spPr>
          <a:xfrm>
            <a:off x="5279601" y="2664291"/>
            <a:ext cx="3920473" cy="2585323"/>
          </a:xfrm>
          <a:prstGeom prst="rect">
            <a:avLst/>
          </a:prstGeom>
          <a:noFill/>
        </p:spPr>
        <p:txBody>
          <a:bodyPr wrap="square" rtlCol="0">
            <a:spAutoFit/>
          </a:bodyPr>
          <a:lstStyle/>
          <a:p>
            <a:r>
              <a:rPr kumimoji="1" lang="ja-JP" altLang="en-US" sz="1800" dirty="0">
                <a:latin typeface="+mn-ea"/>
                <a:ea typeface="+mn-ea"/>
              </a:rPr>
              <a:t>スポット画面と同様、下記の項目で</a:t>
            </a:r>
            <a:endParaRPr kumimoji="1" lang="en-US" altLang="ja-JP" sz="1800" dirty="0">
              <a:latin typeface="+mn-ea"/>
              <a:ea typeface="+mn-ea"/>
            </a:endParaRPr>
          </a:p>
          <a:p>
            <a:r>
              <a:rPr kumimoji="1" lang="ja-JP" altLang="en-US" sz="1800" dirty="0">
                <a:latin typeface="+mn-ea"/>
                <a:ea typeface="+mn-ea"/>
              </a:rPr>
              <a:t>検索ができるようになりました！</a:t>
            </a:r>
            <a:endParaRPr kumimoji="1" lang="en-US" altLang="ja-JP" sz="1800" dirty="0">
              <a:latin typeface="+mn-ea"/>
              <a:ea typeface="+mn-ea"/>
            </a:endParaRPr>
          </a:p>
          <a:p>
            <a:endParaRPr kumimoji="1" lang="en-US" altLang="ja-JP" sz="1800" dirty="0">
              <a:latin typeface="+mn-ea"/>
              <a:ea typeface="+mn-ea"/>
            </a:endParaRPr>
          </a:p>
          <a:p>
            <a:r>
              <a:rPr kumimoji="1" lang="ja-JP" altLang="en-US" sz="1800" dirty="0">
                <a:latin typeface="+mn-ea"/>
                <a:ea typeface="+mn-ea"/>
              </a:rPr>
              <a:t>・キーワード</a:t>
            </a:r>
            <a:endParaRPr kumimoji="1" lang="en-US" altLang="ja-JP" sz="1800" dirty="0">
              <a:latin typeface="+mn-ea"/>
              <a:ea typeface="+mn-ea"/>
            </a:endParaRPr>
          </a:p>
          <a:p>
            <a:r>
              <a:rPr kumimoji="1" lang="ja-JP" altLang="en-US" sz="1800" dirty="0">
                <a:latin typeface="+mn-ea"/>
                <a:ea typeface="+mn-ea"/>
              </a:rPr>
              <a:t>・自社担当者</a:t>
            </a:r>
            <a:endParaRPr kumimoji="1" lang="en-US" altLang="ja-JP" sz="1800" dirty="0">
              <a:latin typeface="+mn-ea"/>
              <a:ea typeface="+mn-ea"/>
            </a:endParaRPr>
          </a:p>
          <a:p>
            <a:r>
              <a:rPr kumimoji="1" lang="ja-JP" altLang="en-US" sz="1800" dirty="0">
                <a:latin typeface="+mn-ea"/>
                <a:ea typeface="+mn-ea"/>
              </a:rPr>
              <a:t>・スポットタグ</a:t>
            </a:r>
            <a:endParaRPr kumimoji="1" lang="en-US" altLang="ja-JP" sz="1800" dirty="0">
              <a:latin typeface="+mn-ea"/>
              <a:ea typeface="+mn-ea"/>
            </a:endParaRPr>
          </a:p>
          <a:p>
            <a:r>
              <a:rPr kumimoji="1" lang="ja-JP" altLang="en-US" sz="1800" dirty="0">
                <a:latin typeface="+mn-ea"/>
                <a:ea typeface="+mn-ea"/>
              </a:rPr>
              <a:t>・スポット作成日</a:t>
            </a:r>
            <a:endParaRPr kumimoji="1" lang="en-US" altLang="ja-JP" sz="1800" dirty="0">
              <a:latin typeface="+mn-ea"/>
              <a:ea typeface="+mn-ea"/>
            </a:endParaRPr>
          </a:p>
          <a:p>
            <a:r>
              <a:rPr kumimoji="1" lang="ja-JP" altLang="en-US" sz="1800" dirty="0">
                <a:latin typeface="+mn-ea"/>
                <a:ea typeface="+mn-ea"/>
              </a:rPr>
              <a:t>・スポット更新日</a:t>
            </a:r>
            <a:endParaRPr kumimoji="1" lang="en-US" altLang="ja-JP" sz="1800" dirty="0">
              <a:latin typeface="+mn-ea"/>
              <a:ea typeface="+mn-ea"/>
            </a:endParaRPr>
          </a:p>
          <a:p>
            <a:r>
              <a:rPr kumimoji="1" lang="ja-JP" altLang="en-US" sz="1800" dirty="0">
                <a:latin typeface="+mn-ea"/>
                <a:ea typeface="+mn-ea"/>
              </a:rPr>
              <a:t>・前回訪問日</a:t>
            </a:r>
            <a:endParaRPr kumimoji="1" lang="en-US" altLang="ja-JP" sz="1800" dirty="0">
              <a:latin typeface="+mn-ea"/>
              <a:ea typeface="+mn-ea"/>
            </a:endParaRPr>
          </a:p>
        </p:txBody>
      </p:sp>
      <p:sp>
        <p:nvSpPr>
          <p:cNvPr id="32" name="吹き出し: 角を丸めた四角形 31">
            <a:extLst>
              <a:ext uri="{FF2B5EF4-FFF2-40B4-BE49-F238E27FC236}">
                <a16:creationId xmlns:a16="http://schemas.microsoft.com/office/drawing/2014/main" id="{ACB2A511-733A-4E43-BEEE-6D0A1457CBD1}"/>
              </a:ext>
            </a:extLst>
          </p:cNvPr>
          <p:cNvSpPr/>
          <p:nvPr/>
        </p:nvSpPr>
        <p:spPr>
          <a:xfrm>
            <a:off x="26413" y="3328804"/>
            <a:ext cx="2058201" cy="486737"/>
          </a:xfrm>
          <a:prstGeom prst="wedgeRoundRectCallout">
            <a:avLst>
              <a:gd name="adj1" fmla="val 5878"/>
              <a:gd name="adj2" fmla="val -161768"/>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スポット名やスポットコードで</a:t>
            </a:r>
            <a:endParaRPr kumimoji="1" lang="en-US" altLang="ja-JP" sz="1000" dirty="0">
              <a:solidFill>
                <a:schemeClr val="tx1"/>
              </a:solidFill>
            </a:endParaRPr>
          </a:p>
          <a:p>
            <a:pPr algn="ctr"/>
            <a:r>
              <a:rPr kumimoji="1" lang="ja-JP" altLang="en-US" sz="1000" dirty="0">
                <a:solidFill>
                  <a:schemeClr val="tx1"/>
                </a:solidFill>
              </a:rPr>
              <a:t>ここからも検索できます</a:t>
            </a:r>
            <a:endParaRPr kumimoji="1" lang="en-US" altLang="ja-JP" sz="1000" dirty="0">
              <a:solidFill>
                <a:schemeClr val="tx1"/>
              </a:solidFill>
            </a:endParaRPr>
          </a:p>
        </p:txBody>
      </p:sp>
    </p:spTree>
    <p:extLst>
      <p:ext uri="{BB962C8B-B14F-4D97-AF65-F5344CB8AC3E}">
        <p14:creationId xmlns:p14="http://schemas.microsoft.com/office/powerpoint/2010/main" val="170652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63F71C-7FC7-46E2-9D58-14E98A0E0DE6}"/>
              </a:ext>
            </a:extLst>
          </p:cNvPr>
          <p:cNvSpPr>
            <a:spLocks noGrp="1"/>
          </p:cNvSpPr>
          <p:nvPr>
            <p:ph type="title"/>
          </p:nvPr>
        </p:nvSpPr>
        <p:spPr/>
        <p:txBody>
          <a:bodyPr/>
          <a:lstStyle/>
          <a:p>
            <a:r>
              <a:rPr kumimoji="1" lang="ja-JP" altLang="en-US" dirty="0"/>
              <a:t>スポット</a:t>
            </a:r>
            <a:r>
              <a:rPr lang="ja-JP" altLang="en-US" dirty="0"/>
              <a:t>③</a:t>
            </a:r>
            <a:r>
              <a:rPr kumimoji="1" lang="ja-JP" altLang="en-US" dirty="0"/>
              <a:t> </a:t>
            </a:r>
            <a:r>
              <a:rPr lang="ja-JP" altLang="en-US" dirty="0"/>
              <a:t>顧客担当者</a:t>
            </a:r>
            <a:endParaRPr kumimoji="1" lang="ja-JP" altLang="en-US" dirty="0"/>
          </a:p>
        </p:txBody>
      </p:sp>
      <p:sp>
        <p:nvSpPr>
          <p:cNvPr id="14" name="テキスト ボックス 13">
            <a:extLst>
              <a:ext uri="{FF2B5EF4-FFF2-40B4-BE49-F238E27FC236}">
                <a16:creationId xmlns:a16="http://schemas.microsoft.com/office/drawing/2014/main" id="{547BE5AC-8B9A-400A-9A48-DE6E841BF567}"/>
              </a:ext>
            </a:extLst>
          </p:cNvPr>
          <p:cNvSpPr txBox="1"/>
          <p:nvPr/>
        </p:nvSpPr>
        <p:spPr>
          <a:xfrm>
            <a:off x="544781" y="1937063"/>
            <a:ext cx="1082348" cy="307777"/>
          </a:xfrm>
          <a:prstGeom prst="rect">
            <a:avLst/>
          </a:prstGeom>
          <a:noFill/>
        </p:spPr>
        <p:txBody>
          <a:bodyPr wrap="square" rtlCol="0">
            <a:spAutoFit/>
          </a:bodyPr>
          <a:lstStyle/>
          <a:p>
            <a:r>
              <a:rPr kumimoji="1" lang="ja-JP" altLang="en-US" b="1" dirty="0">
                <a:latin typeface="+mn-ea"/>
                <a:ea typeface="+mn-ea"/>
              </a:rPr>
              <a:t>報告書作成</a:t>
            </a:r>
          </a:p>
        </p:txBody>
      </p:sp>
      <p:sp>
        <p:nvSpPr>
          <p:cNvPr id="21" name="テキスト ボックス 20">
            <a:extLst>
              <a:ext uri="{FF2B5EF4-FFF2-40B4-BE49-F238E27FC236}">
                <a16:creationId xmlns:a16="http://schemas.microsoft.com/office/drawing/2014/main" id="{8DDCA091-C8FB-49C2-B90F-6842DA0A6E78}"/>
              </a:ext>
            </a:extLst>
          </p:cNvPr>
          <p:cNvSpPr txBox="1"/>
          <p:nvPr/>
        </p:nvSpPr>
        <p:spPr>
          <a:xfrm>
            <a:off x="53855" y="818284"/>
            <a:ext cx="7802136" cy="646331"/>
          </a:xfrm>
          <a:prstGeom prst="rect">
            <a:avLst/>
          </a:prstGeom>
          <a:noFill/>
        </p:spPr>
        <p:txBody>
          <a:bodyPr wrap="none" rtlCol="0">
            <a:spAutoFit/>
          </a:bodyPr>
          <a:lstStyle/>
          <a:p>
            <a:r>
              <a:rPr kumimoji="1" lang="ja-JP" altLang="en-US" sz="1800" dirty="0">
                <a:latin typeface="+mn-ea"/>
                <a:ea typeface="+mn-ea"/>
              </a:rPr>
              <a:t>報告書に顧客担当者の役職も表示されるようになりました。</a:t>
            </a:r>
            <a:endParaRPr kumimoji="1" lang="en-US" altLang="ja-JP" sz="1800" dirty="0">
              <a:latin typeface="+mn-ea"/>
              <a:ea typeface="+mn-ea"/>
            </a:endParaRPr>
          </a:p>
          <a:p>
            <a:r>
              <a:rPr kumimoji="1" lang="ja-JP" altLang="en-US" sz="1800" dirty="0">
                <a:latin typeface="+mn-ea"/>
                <a:ea typeface="+mn-ea"/>
              </a:rPr>
              <a:t>これまでどおり、報告書記入時に顧客担当者を追加することも可能です。</a:t>
            </a:r>
            <a:endParaRPr kumimoji="1" lang="en-US" altLang="ja-JP" sz="1800" dirty="0">
              <a:latin typeface="+mn-ea"/>
              <a:ea typeface="+mn-ea"/>
            </a:endParaRPr>
          </a:p>
        </p:txBody>
      </p:sp>
      <p:sp>
        <p:nvSpPr>
          <p:cNvPr id="27" name="四角形: 角を丸くする 26">
            <a:extLst>
              <a:ext uri="{FF2B5EF4-FFF2-40B4-BE49-F238E27FC236}">
                <a16:creationId xmlns:a16="http://schemas.microsoft.com/office/drawing/2014/main" id="{9670C83F-6AAF-4190-BCAF-1AB7873EE2B1}"/>
              </a:ext>
            </a:extLst>
          </p:cNvPr>
          <p:cNvSpPr/>
          <p:nvPr/>
        </p:nvSpPr>
        <p:spPr>
          <a:xfrm>
            <a:off x="6318829" y="6055410"/>
            <a:ext cx="1890726" cy="52535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顧客担当者の役職も</a:t>
            </a:r>
            <a:endParaRPr lang="en-US" altLang="ja-JP" sz="1000" dirty="0">
              <a:solidFill>
                <a:schemeClr val="tx1"/>
              </a:solidFill>
            </a:endParaRPr>
          </a:p>
          <a:p>
            <a:r>
              <a:rPr lang="ja-JP" altLang="en-US" sz="1000" dirty="0">
                <a:solidFill>
                  <a:schemeClr val="tx1"/>
                </a:solidFill>
              </a:rPr>
              <a:t>表示されるようになりました</a:t>
            </a:r>
          </a:p>
        </p:txBody>
      </p:sp>
      <p:sp>
        <p:nvSpPr>
          <p:cNvPr id="30" name="テキスト ボックス 29">
            <a:extLst>
              <a:ext uri="{FF2B5EF4-FFF2-40B4-BE49-F238E27FC236}">
                <a16:creationId xmlns:a16="http://schemas.microsoft.com/office/drawing/2014/main" id="{DC43D083-9BB0-4155-B799-41F2FA06002B}"/>
              </a:ext>
            </a:extLst>
          </p:cNvPr>
          <p:cNvSpPr txBox="1"/>
          <p:nvPr/>
        </p:nvSpPr>
        <p:spPr>
          <a:xfrm>
            <a:off x="6723018" y="1916918"/>
            <a:ext cx="1082348" cy="307777"/>
          </a:xfrm>
          <a:prstGeom prst="rect">
            <a:avLst/>
          </a:prstGeom>
          <a:noFill/>
        </p:spPr>
        <p:txBody>
          <a:bodyPr wrap="square" rtlCol="0">
            <a:spAutoFit/>
          </a:bodyPr>
          <a:lstStyle/>
          <a:p>
            <a:r>
              <a:rPr kumimoji="1" lang="ja-JP" altLang="en-US" b="1" dirty="0">
                <a:latin typeface="+mn-ea"/>
                <a:ea typeface="+mn-ea"/>
              </a:rPr>
              <a:t>報告書閲覧</a:t>
            </a:r>
            <a:endParaRPr kumimoji="1" lang="en-US" altLang="ja-JP" b="1" dirty="0">
              <a:latin typeface="+mn-ea"/>
              <a:ea typeface="+mn-ea"/>
            </a:endParaRPr>
          </a:p>
        </p:txBody>
      </p:sp>
      <p:pic>
        <p:nvPicPr>
          <p:cNvPr id="9" name="図 8">
            <a:extLst>
              <a:ext uri="{FF2B5EF4-FFF2-40B4-BE49-F238E27FC236}">
                <a16:creationId xmlns:a16="http://schemas.microsoft.com/office/drawing/2014/main" id="{225C986B-1FAD-4E3B-A5D7-80EF23467699}"/>
              </a:ext>
            </a:extLst>
          </p:cNvPr>
          <p:cNvPicPr>
            <a:picLocks noChangeAspect="1"/>
          </p:cNvPicPr>
          <p:nvPr/>
        </p:nvPicPr>
        <p:blipFill>
          <a:blip r:embed="rId2"/>
          <a:stretch>
            <a:fillRect/>
          </a:stretch>
        </p:blipFill>
        <p:spPr>
          <a:xfrm>
            <a:off x="93956" y="2280491"/>
            <a:ext cx="2054530" cy="3633531"/>
          </a:xfrm>
          <a:prstGeom prst="rect">
            <a:avLst/>
          </a:prstGeom>
        </p:spPr>
      </p:pic>
      <p:pic>
        <p:nvPicPr>
          <p:cNvPr id="11" name="図 10">
            <a:extLst>
              <a:ext uri="{FF2B5EF4-FFF2-40B4-BE49-F238E27FC236}">
                <a16:creationId xmlns:a16="http://schemas.microsoft.com/office/drawing/2014/main" id="{8C96879D-47A6-49FC-BE04-A492FFF21036}"/>
              </a:ext>
            </a:extLst>
          </p:cNvPr>
          <p:cNvPicPr>
            <a:picLocks noChangeAspect="1"/>
          </p:cNvPicPr>
          <p:nvPr/>
        </p:nvPicPr>
        <p:blipFill>
          <a:blip r:embed="rId3"/>
          <a:stretch>
            <a:fillRect/>
          </a:stretch>
        </p:blipFill>
        <p:spPr>
          <a:xfrm>
            <a:off x="2249176" y="1916918"/>
            <a:ext cx="3170195" cy="4663844"/>
          </a:xfrm>
          <a:prstGeom prst="rect">
            <a:avLst/>
          </a:prstGeom>
        </p:spPr>
      </p:pic>
      <p:pic>
        <p:nvPicPr>
          <p:cNvPr id="13" name="図 12">
            <a:extLst>
              <a:ext uri="{FF2B5EF4-FFF2-40B4-BE49-F238E27FC236}">
                <a16:creationId xmlns:a16="http://schemas.microsoft.com/office/drawing/2014/main" id="{46EF2C63-F6A8-4A32-ABA4-87A7EF1D6C13}"/>
              </a:ext>
            </a:extLst>
          </p:cNvPr>
          <p:cNvPicPr>
            <a:picLocks noChangeAspect="1"/>
          </p:cNvPicPr>
          <p:nvPr/>
        </p:nvPicPr>
        <p:blipFill>
          <a:blip r:embed="rId4"/>
          <a:stretch>
            <a:fillRect/>
          </a:stretch>
        </p:blipFill>
        <p:spPr>
          <a:xfrm>
            <a:off x="5508392" y="2280491"/>
            <a:ext cx="3511600" cy="3115326"/>
          </a:xfrm>
          <a:prstGeom prst="rect">
            <a:avLst/>
          </a:prstGeom>
        </p:spPr>
      </p:pic>
      <p:sp>
        <p:nvSpPr>
          <p:cNvPr id="10" name="吹き出し: 角を丸めた四角形 9">
            <a:extLst>
              <a:ext uri="{FF2B5EF4-FFF2-40B4-BE49-F238E27FC236}">
                <a16:creationId xmlns:a16="http://schemas.microsoft.com/office/drawing/2014/main" id="{7755BC8E-0C95-4FB2-B4ED-C5A4A89B261E}"/>
              </a:ext>
            </a:extLst>
          </p:cNvPr>
          <p:cNvSpPr/>
          <p:nvPr/>
        </p:nvSpPr>
        <p:spPr>
          <a:xfrm>
            <a:off x="2770533" y="2646903"/>
            <a:ext cx="1338824" cy="360485"/>
          </a:xfrm>
          <a:prstGeom prst="wedgeRoundRectCallout">
            <a:avLst>
              <a:gd name="adj1" fmla="val 4045"/>
              <a:gd name="adj2" fmla="val 96197"/>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顧客担当者を</a:t>
            </a:r>
            <a:endParaRPr kumimoji="1" lang="en-US" altLang="ja-JP" sz="800" dirty="0">
              <a:solidFill>
                <a:schemeClr val="tx1"/>
              </a:solidFill>
            </a:endParaRPr>
          </a:p>
          <a:p>
            <a:pPr algn="ctr"/>
            <a:r>
              <a:rPr kumimoji="1" lang="ja-JP" altLang="en-US" sz="800" dirty="0">
                <a:solidFill>
                  <a:schemeClr val="tx1"/>
                </a:solidFill>
              </a:rPr>
              <a:t>追加するこ場合はこちら</a:t>
            </a:r>
            <a:endParaRPr kumimoji="1" lang="en-US" altLang="ja-JP" sz="800" dirty="0">
              <a:solidFill>
                <a:schemeClr val="tx1"/>
              </a:solidFill>
            </a:endParaRPr>
          </a:p>
        </p:txBody>
      </p:sp>
    </p:spTree>
    <p:extLst>
      <p:ext uri="{BB962C8B-B14F-4D97-AF65-F5344CB8AC3E}">
        <p14:creationId xmlns:p14="http://schemas.microsoft.com/office/powerpoint/2010/main" val="355341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FADAC8A-292A-4E57-A49B-DDD697CA8912}"/>
              </a:ext>
            </a:extLst>
          </p:cNvPr>
          <p:cNvPicPr>
            <a:picLocks noChangeAspect="1"/>
          </p:cNvPicPr>
          <p:nvPr/>
        </p:nvPicPr>
        <p:blipFill>
          <a:blip r:embed="rId2"/>
          <a:stretch>
            <a:fillRect/>
          </a:stretch>
        </p:blipFill>
        <p:spPr>
          <a:xfrm>
            <a:off x="5690000" y="1389958"/>
            <a:ext cx="3322608" cy="3438442"/>
          </a:xfrm>
          <a:prstGeom prst="rect">
            <a:avLst/>
          </a:prstGeom>
        </p:spPr>
      </p:pic>
      <p:pic>
        <p:nvPicPr>
          <p:cNvPr id="4" name="図 3">
            <a:extLst>
              <a:ext uri="{FF2B5EF4-FFF2-40B4-BE49-F238E27FC236}">
                <a16:creationId xmlns:a16="http://schemas.microsoft.com/office/drawing/2014/main" id="{0DE5A857-0D10-4C58-80AD-D2222DE35241}"/>
              </a:ext>
            </a:extLst>
          </p:cNvPr>
          <p:cNvPicPr>
            <a:picLocks noChangeAspect="1"/>
          </p:cNvPicPr>
          <p:nvPr/>
        </p:nvPicPr>
        <p:blipFill>
          <a:blip r:embed="rId3"/>
          <a:stretch>
            <a:fillRect/>
          </a:stretch>
        </p:blipFill>
        <p:spPr>
          <a:xfrm>
            <a:off x="40043" y="2561035"/>
            <a:ext cx="4980864" cy="2950720"/>
          </a:xfrm>
          <a:prstGeom prst="rect">
            <a:avLst/>
          </a:prstGeom>
        </p:spPr>
      </p:pic>
      <p:sp>
        <p:nvSpPr>
          <p:cNvPr id="2" name="タイトル 1">
            <a:extLst>
              <a:ext uri="{FF2B5EF4-FFF2-40B4-BE49-F238E27FC236}">
                <a16:creationId xmlns:a16="http://schemas.microsoft.com/office/drawing/2014/main" id="{066209A8-5221-4529-A585-A536E21ED477}"/>
              </a:ext>
            </a:extLst>
          </p:cNvPr>
          <p:cNvSpPr>
            <a:spLocks noGrp="1"/>
          </p:cNvSpPr>
          <p:nvPr>
            <p:ph type="title"/>
          </p:nvPr>
        </p:nvSpPr>
        <p:spPr/>
        <p:txBody>
          <a:bodyPr/>
          <a:lstStyle/>
          <a:p>
            <a:r>
              <a:rPr lang="ja-JP" altLang="en-US" dirty="0"/>
              <a:t>スポット④ 報告書の編集</a:t>
            </a:r>
            <a:endParaRPr kumimoji="1" lang="ja-JP" altLang="en-US" dirty="0"/>
          </a:p>
        </p:txBody>
      </p:sp>
      <p:sp>
        <p:nvSpPr>
          <p:cNvPr id="3" name="テキスト ボックス 2">
            <a:extLst>
              <a:ext uri="{FF2B5EF4-FFF2-40B4-BE49-F238E27FC236}">
                <a16:creationId xmlns:a16="http://schemas.microsoft.com/office/drawing/2014/main" id="{986BACF4-AB65-454F-BB63-A556338CEA46}"/>
              </a:ext>
            </a:extLst>
          </p:cNvPr>
          <p:cNvSpPr txBox="1"/>
          <p:nvPr/>
        </p:nvSpPr>
        <p:spPr>
          <a:xfrm>
            <a:off x="95081" y="748666"/>
            <a:ext cx="8263801" cy="923330"/>
          </a:xfrm>
          <a:prstGeom prst="rect">
            <a:avLst/>
          </a:prstGeom>
          <a:noFill/>
        </p:spPr>
        <p:txBody>
          <a:bodyPr wrap="none" rtlCol="0">
            <a:spAutoFit/>
          </a:bodyPr>
          <a:lstStyle/>
          <a:p>
            <a:r>
              <a:rPr kumimoji="1" lang="ja-JP" altLang="en-US" sz="1800" dirty="0">
                <a:latin typeface="+mn-ea"/>
                <a:ea typeface="+mn-ea"/>
              </a:rPr>
              <a:t>管理サイトより報告書フォーマットの編集を行う際の仕様も変更されます。</a:t>
            </a:r>
            <a:endParaRPr kumimoji="1" lang="en-US" altLang="ja-JP" sz="1800" dirty="0">
              <a:latin typeface="+mn-ea"/>
              <a:ea typeface="+mn-ea"/>
            </a:endParaRPr>
          </a:p>
          <a:p>
            <a:r>
              <a:rPr kumimoji="1" lang="ja-JP" altLang="en-US" sz="1800" dirty="0">
                <a:latin typeface="+mn-ea"/>
                <a:ea typeface="+mn-ea"/>
              </a:rPr>
              <a:t>スポットを選択する際には、スポットタグやグループ絞り込みも可能です。</a:t>
            </a:r>
            <a:endParaRPr kumimoji="1" lang="en-US" altLang="ja-JP" sz="1800" dirty="0">
              <a:latin typeface="+mn-ea"/>
              <a:ea typeface="+mn-ea"/>
            </a:endParaRPr>
          </a:p>
          <a:p>
            <a:r>
              <a:rPr kumimoji="1" lang="ja-JP" altLang="en-US" sz="1800" dirty="0">
                <a:latin typeface="+mn-ea"/>
                <a:ea typeface="+mn-ea"/>
              </a:rPr>
              <a:t>基本的な報告書の編集手順はこれまでと同様です。</a:t>
            </a:r>
            <a:endParaRPr kumimoji="1" lang="en-US" altLang="ja-JP" sz="1800" dirty="0">
              <a:latin typeface="+mn-ea"/>
              <a:ea typeface="+mn-ea"/>
            </a:endParaRPr>
          </a:p>
        </p:txBody>
      </p:sp>
      <p:sp>
        <p:nvSpPr>
          <p:cNvPr id="15" name="正方形/長方形 14">
            <a:extLst>
              <a:ext uri="{FF2B5EF4-FFF2-40B4-BE49-F238E27FC236}">
                <a16:creationId xmlns:a16="http://schemas.microsoft.com/office/drawing/2014/main" id="{436603E6-111D-43E0-BE88-7713213880C5}"/>
              </a:ext>
            </a:extLst>
          </p:cNvPr>
          <p:cNvSpPr/>
          <p:nvPr/>
        </p:nvSpPr>
        <p:spPr>
          <a:xfrm>
            <a:off x="131392" y="3420009"/>
            <a:ext cx="871635" cy="23631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91D80EFA-DD84-446A-9003-657F6E6D2B91}"/>
              </a:ext>
            </a:extLst>
          </p:cNvPr>
          <p:cNvSpPr/>
          <p:nvPr/>
        </p:nvSpPr>
        <p:spPr>
          <a:xfrm>
            <a:off x="131393" y="3648415"/>
            <a:ext cx="880978" cy="225308"/>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16">
            <a:extLst>
              <a:ext uri="{FF2B5EF4-FFF2-40B4-BE49-F238E27FC236}">
                <a16:creationId xmlns:a16="http://schemas.microsoft.com/office/drawing/2014/main" id="{88182FA5-0CE4-4D9E-A57A-0018301F47FC}"/>
              </a:ext>
            </a:extLst>
          </p:cNvPr>
          <p:cNvPicPr>
            <a:picLocks noChangeAspect="1"/>
          </p:cNvPicPr>
          <p:nvPr/>
        </p:nvPicPr>
        <p:blipFill>
          <a:blip r:embed="rId4"/>
          <a:stretch>
            <a:fillRect/>
          </a:stretch>
        </p:blipFill>
        <p:spPr>
          <a:xfrm>
            <a:off x="828709" y="3755567"/>
            <a:ext cx="234008" cy="486737"/>
          </a:xfrm>
          <a:prstGeom prst="rect">
            <a:avLst/>
          </a:prstGeom>
        </p:spPr>
      </p:pic>
      <p:sp>
        <p:nvSpPr>
          <p:cNvPr id="18" name="テキスト ボックス 17">
            <a:extLst>
              <a:ext uri="{FF2B5EF4-FFF2-40B4-BE49-F238E27FC236}">
                <a16:creationId xmlns:a16="http://schemas.microsoft.com/office/drawing/2014/main" id="{25764508-57EE-430D-ACE7-F20C83636802}"/>
              </a:ext>
            </a:extLst>
          </p:cNvPr>
          <p:cNvSpPr txBox="1"/>
          <p:nvPr/>
        </p:nvSpPr>
        <p:spPr>
          <a:xfrm>
            <a:off x="95081" y="1979586"/>
            <a:ext cx="1142506" cy="307777"/>
          </a:xfrm>
          <a:prstGeom prst="rect">
            <a:avLst/>
          </a:prstGeom>
          <a:noFill/>
        </p:spPr>
        <p:txBody>
          <a:bodyPr wrap="square" rtlCol="0">
            <a:spAutoFit/>
          </a:bodyPr>
          <a:lstStyle/>
          <a:p>
            <a:r>
              <a:rPr kumimoji="1" lang="ja-JP" altLang="en-US" b="1" dirty="0">
                <a:latin typeface="+mn-ea"/>
                <a:ea typeface="+mn-ea"/>
              </a:rPr>
              <a:t>報告書編集</a:t>
            </a:r>
            <a:endParaRPr kumimoji="1" lang="en-US" altLang="ja-JP" b="1" dirty="0">
              <a:latin typeface="+mn-ea"/>
              <a:ea typeface="+mn-ea"/>
            </a:endParaRPr>
          </a:p>
        </p:txBody>
      </p:sp>
      <p:cxnSp>
        <p:nvCxnSpPr>
          <p:cNvPr id="20" name="直線矢印コネクタ 19">
            <a:extLst>
              <a:ext uri="{FF2B5EF4-FFF2-40B4-BE49-F238E27FC236}">
                <a16:creationId xmlns:a16="http://schemas.microsoft.com/office/drawing/2014/main" id="{B1A3F887-99B4-4E86-BAB0-CD1D4F3F071A}"/>
              </a:ext>
            </a:extLst>
          </p:cNvPr>
          <p:cNvCxnSpPr>
            <a:cxnSpLocks/>
            <a:stCxn id="15" idx="3"/>
          </p:cNvCxnSpPr>
          <p:nvPr/>
        </p:nvCxnSpPr>
        <p:spPr>
          <a:xfrm flipV="1">
            <a:off x="1003027" y="2627620"/>
            <a:ext cx="4692771" cy="91054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4B4E201-F29A-4553-A6FF-87451EB025D4}"/>
              </a:ext>
            </a:extLst>
          </p:cNvPr>
          <p:cNvCxnSpPr>
            <a:cxnSpLocks/>
            <a:stCxn id="16" idx="3"/>
          </p:cNvCxnSpPr>
          <p:nvPr/>
        </p:nvCxnSpPr>
        <p:spPr>
          <a:xfrm>
            <a:off x="1012371" y="3761069"/>
            <a:ext cx="4728157" cy="203012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7216342F-7F66-4B57-84EA-2A3E91545C67}"/>
              </a:ext>
            </a:extLst>
          </p:cNvPr>
          <p:cNvSpPr/>
          <p:nvPr/>
        </p:nvSpPr>
        <p:spPr>
          <a:xfrm>
            <a:off x="5715264" y="1979586"/>
            <a:ext cx="1186279" cy="2834606"/>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F8D7345C-953B-43D7-9497-83EAA75CFF9C}"/>
              </a:ext>
            </a:extLst>
          </p:cNvPr>
          <p:cNvSpPr/>
          <p:nvPr/>
        </p:nvSpPr>
        <p:spPr>
          <a:xfrm>
            <a:off x="7203622" y="3849226"/>
            <a:ext cx="1900335" cy="1008509"/>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スポットタグや</a:t>
            </a:r>
            <a:endParaRPr kumimoji="1" lang="en-US" altLang="ja-JP" dirty="0">
              <a:solidFill>
                <a:schemeClr val="tx1"/>
              </a:solidFill>
            </a:endParaRPr>
          </a:p>
          <a:p>
            <a:pPr algn="ctr"/>
            <a:r>
              <a:rPr kumimoji="1" lang="ja-JP" altLang="en-US" dirty="0">
                <a:solidFill>
                  <a:schemeClr val="tx1"/>
                </a:solidFill>
              </a:rPr>
              <a:t>グループで</a:t>
            </a:r>
            <a:endParaRPr kumimoji="1" lang="en-US" altLang="ja-JP" dirty="0">
              <a:solidFill>
                <a:schemeClr val="tx1"/>
              </a:solidFill>
            </a:endParaRPr>
          </a:p>
          <a:p>
            <a:pPr algn="ctr"/>
            <a:r>
              <a:rPr kumimoji="1" lang="ja-JP" altLang="en-US" dirty="0">
                <a:solidFill>
                  <a:schemeClr val="tx1"/>
                </a:solidFill>
              </a:rPr>
              <a:t>選択スポットを</a:t>
            </a:r>
            <a:endParaRPr kumimoji="1" lang="en-US" altLang="ja-JP" dirty="0">
              <a:solidFill>
                <a:schemeClr val="tx1"/>
              </a:solidFill>
            </a:endParaRPr>
          </a:p>
          <a:p>
            <a:pPr algn="ctr"/>
            <a:r>
              <a:rPr kumimoji="1" lang="ja-JP" altLang="en-US" dirty="0">
                <a:solidFill>
                  <a:schemeClr val="tx1"/>
                </a:solidFill>
              </a:rPr>
              <a:t>絞り込めます</a:t>
            </a:r>
          </a:p>
        </p:txBody>
      </p:sp>
      <p:cxnSp>
        <p:nvCxnSpPr>
          <p:cNvPr id="29" name="直線コネクタ 28">
            <a:extLst>
              <a:ext uri="{FF2B5EF4-FFF2-40B4-BE49-F238E27FC236}">
                <a16:creationId xmlns:a16="http://schemas.microsoft.com/office/drawing/2014/main" id="{32E6035F-C102-4010-9984-DC6E852CA09B}"/>
              </a:ext>
            </a:extLst>
          </p:cNvPr>
          <p:cNvCxnSpPr/>
          <p:nvPr/>
        </p:nvCxnSpPr>
        <p:spPr>
          <a:xfrm flipH="1" flipV="1">
            <a:off x="6901543" y="4131129"/>
            <a:ext cx="302079" cy="2223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9EE303E7-1AB1-4734-923D-47A663F0325F}"/>
              </a:ext>
            </a:extLst>
          </p:cNvPr>
          <p:cNvPicPr>
            <a:picLocks noChangeAspect="1"/>
          </p:cNvPicPr>
          <p:nvPr/>
        </p:nvPicPr>
        <p:blipFill>
          <a:blip r:embed="rId5"/>
          <a:stretch>
            <a:fillRect/>
          </a:stretch>
        </p:blipFill>
        <p:spPr>
          <a:xfrm>
            <a:off x="5763158" y="4980352"/>
            <a:ext cx="3249450" cy="1621677"/>
          </a:xfrm>
          <a:prstGeom prst="rect">
            <a:avLst/>
          </a:prstGeom>
        </p:spPr>
      </p:pic>
    </p:spTree>
    <p:extLst>
      <p:ext uri="{BB962C8B-B14F-4D97-AF65-F5344CB8AC3E}">
        <p14:creationId xmlns:p14="http://schemas.microsoft.com/office/powerpoint/2010/main" val="54099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52CFC695-F2E5-4F7A-9485-2E0ED6A1C03A}"/>
              </a:ext>
            </a:extLst>
          </p:cNvPr>
          <p:cNvSpPr/>
          <p:nvPr/>
        </p:nvSpPr>
        <p:spPr>
          <a:xfrm>
            <a:off x="57132" y="4387744"/>
            <a:ext cx="4111286" cy="2268274"/>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solidFill>
                <a:schemeClr val="tx1"/>
              </a:solidFill>
            </a:endParaRPr>
          </a:p>
        </p:txBody>
      </p:sp>
      <p:sp>
        <p:nvSpPr>
          <p:cNvPr id="2" name="タイトル 1">
            <a:extLst>
              <a:ext uri="{FF2B5EF4-FFF2-40B4-BE49-F238E27FC236}">
                <a16:creationId xmlns:a16="http://schemas.microsoft.com/office/drawing/2014/main" id="{08519AFD-742B-43E9-9DF7-F00B0509E3B0}"/>
              </a:ext>
            </a:extLst>
          </p:cNvPr>
          <p:cNvSpPr>
            <a:spLocks noGrp="1"/>
          </p:cNvSpPr>
          <p:nvPr>
            <p:ph type="title"/>
          </p:nvPr>
        </p:nvSpPr>
        <p:spPr/>
        <p:txBody>
          <a:bodyPr/>
          <a:lstStyle/>
          <a:p>
            <a:r>
              <a:rPr kumimoji="1" lang="ja-JP" altLang="en-US" dirty="0"/>
              <a:t>一行テキスト</a:t>
            </a:r>
            <a:r>
              <a:rPr kumimoji="1" lang="en-US" altLang="ja-JP" dirty="0"/>
              <a:t>/</a:t>
            </a:r>
            <a:r>
              <a:rPr kumimoji="1" lang="ja-JP" altLang="en-US" dirty="0"/>
              <a:t>段落テキスト</a:t>
            </a:r>
          </a:p>
        </p:txBody>
      </p:sp>
      <p:pic>
        <p:nvPicPr>
          <p:cNvPr id="10" name="図 9">
            <a:extLst>
              <a:ext uri="{FF2B5EF4-FFF2-40B4-BE49-F238E27FC236}">
                <a16:creationId xmlns:a16="http://schemas.microsoft.com/office/drawing/2014/main" id="{A6F19E0B-A70A-40D7-B8C2-ED44FD39B9BF}"/>
              </a:ext>
            </a:extLst>
          </p:cNvPr>
          <p:cNvPicPr>
            <a:picLocks noChangeAspect="1"/>
          </p:cNvPicPr>
          <p:nvPr/>
        </p:nvPicPr>
        <p:blipFill rotWithShape="1">
          <a:blip r:embed="rId2"/>
          <a:srcRect t="36472"/>
          <a:stretch/>
        </p:blipFill>
        <p:spPr>
          <a:xfrm>
            <a:off x="110755" y="766159"/>
            <a:ext cx="7280476" cy="2268275"/>
          </a:xfrm>
          <a:prstGeom prst="rect">
            <a:avLst/>
          </a:prstGeom>
          <a:ln>
            <a:solidFill>
              <a:schemeClr val="bg1">
                <a:lumMod val="65000"/>
              </a:schemeClr>
            </a:solidFill>
          </a:ln>
        </p:spPr>
      </p:pic>
      <p:pic>
        <p:nvPicPr>
          <p:cNvPr id="4" name="図 3" descr="グラフィカル ユーザー インターフェイス&#10;&#10;中程度の精度で自動的に生成された説明">
            <a:extLst>
              <a:ext uri="{FF2B5EF4-FFF2-40B4-BE49-F238E27FC236}">
                <a16:creationId xmlns:a16="http://schemas.microsoft.com/office/drawing/2014/main" id="{745D75F2-93FE-4DC6-B910-DEB78CC639B3}"/>
              </a:ext>
            </a:extLst>
          </p:cNvPr>
          <p:cNvPicPr>
            <a:picLocks noChangeAspect="1"/>
          </p:cNvPicPr>
          <p:nvPr/>
        </p:nvPicPr>
        <p:blipFill rotWithShape="1">
          <a:blip r:embed="rId3"/>
          <a:srcRect t="3486" b="6781"/>
          <a:stretch/>
        </p:blipFill>
        <p:spPr>
          <a:xfrm>
            <a:off x="4272237" y="3429000"/>
            <a:ext cx="1866992" cy="3354900"/>
          </a:xfrm>
          <a:prstGeom prst="rect">
            <a:avLst/>
          </a:prstGeom>
          <a:ln>
            <a:solidFill>
              <a:schemeClr val="bg1">
                <a:lumMod val="65000"/>
              </a:schemeClr>
            </a:solidFill>
          </a:ln>
        </p:spPr>
      </p:pic>
      <p:sp>
        <p:nvSpPr>
          <p:cNvPr id="6" name="テキスト ボックス 5">
            <a:extLst>
              <a:ext uri="{FF2B5EF4-FFF2-40B4-BE49-F238E27FC236}">
                <a16:creationId xmlns:a16="http://schemas.microsoft.com/office/drawing/2014/main" id="{AEFD15E0-C2FA-4741-A726-D85DBFB0FC86}"/>
              </a:ext>
            </a:extLst>
          </p:cNvPr>
          <p:cNvSpPr txBox="1"/>
          <p:nvPr/>
        </p:nvSpPr>
        <p:spPr>
          <a:xfrm>
            <a:off x="193973" y="3390900"/>
            <a:ext cx="3758729" cy="1200329"/>
          </a:xfrm>
          <a:prstGeom prst="rect">
            <a:avLst/>
          </a:prstGeom>
          <a:noFill/>
        </p:spPr>
        <p:txBody>
          <a:bodyPr wrap="square" rtlCol="0">
            <a:spAutoFit/>
          </a:bodyPr>
          <a:lstStyle/>
          <a:p>
            <a:r>
              <a:rPr kumimoji="1" lang="ja-JP" altLang="en-US" sz="1800" dirty="0">
                <a:latin typeface="+mn-ea"/>
                <a:ea typeface="+mn-ea"/>
              </a:rPr>
              <a:t>名称が変更されました。</a:t>
            </a:r>
            <a:endParaRPr kumimoji="1" lang="en-US" altLang="ja-JP" sz="1800" dirty="0">
              <a:latin typeface="+mn-ea"/>
              <a:ea typeface="+mn-ea"/>
            </a:endParaRPr>
          </a:p>
          <a:p>
            <a:r>
              <a:rPr kumimoji="1" lang="ja-JP" altLang="en-US" sz="1800" b="1" dirty="0">
                <a:latin typeface="+mn-ea"/>
                <a:ea typeface="+mn-ea"/>
              </a:rPr>
              <a:t>テキスト→一行テキスト</a:t>
            </a:r>
            <a:endParaRPr kumimoji="1" lang="en-US" altLang="ja-JP" sz="1800" b="1" dirty="0">
              <a:latin typeface="+mn-ea"/>
              <a:ea typeface="+mn-ea"/>
            </a:endParaRPr>
          </a:p>
          <a:p>
            <a:r>
              <a:rPr kumimoji="1" lang="ja-JP" altLang="en-US" sz="1800" b="1" dirty="0">
                <a:latin typeface="+mn-ea"/>
                <a:ea typeface="+mn-ea"/>
              </a:rPr>
              <a:t>テキストエリア→段落テキスト</a:t>
            </a:r>
            <a:endParaRPr kumimoji="1" lang="en-US" altLang="ja-JP" sz="1800" b="1" dirty="0">
              <a:latin typeface="+mn-ea"/>
              <a:ea typeface="+mn-ea"/>
            </a:endParaRPr>
          </a:p>
          <a:p>
            <a:endParaRPr kumimoji="1" lang="en-US" altLang="ja-JP" sz="1800" b="1" dirty="0">
              <a:latin typeface="+mn-ea"/>
              <a:ea typeface="+mn-ea"/>
            </a:endParaRPr>
          </a:p>
        </p:txBody>
      </p:sp>
      <p:sp>
        <p:nvSpPr>
          <p:cNvPr id="7" name="四角形: 角を丸くする 6">
            <a:extLst>
              <a:ext uri="{FF2B5EF4-FFF2-40B4-BE49-F238E27FC236}">
                <a16:creationId xmlns:a16="http://schemas.microsoft.com/office/drawing/2014/main" id="{ABA5AB3D-ED44-46B0-86B7-056B4946E5C3}"/>
              </a:ext>
            </a:extLst>
          </p:cNvPr>
          <p:cNvSpPr/>
          <p:nvPr/>
        </p:nvSpPr>
        <p:spPr>
          <a:xfrm>
            <a:off x="5946152" y="1210817"/>
            <a:ext cx="2890157" cy="1205357"/>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デフォルトの入力可能文字数は</a:t>
            </a:r>
            <a:endParaRPr lang="en-US" altLang="ja-JP" sz="1200" dirty="0">
              <a:solidFill>
                <a:schemeClr val="tx1"/>
              </a:solidFill>
            </a:endParaRPr>
          </a:p>
          <a:p>
            <a:r>
              <a:rPr lang="en-US" altLang="ja-JP" sz="1200" b="1" dirty="0">
                <a:solidFill>
                  <a:schemeClr val="tx1"/>
                </a:solidFill>
              </a:rPr>
              <a:t>1</a:t>
            </a:r>
            <a:r>
              <a:rPr lang="ja-JP" altLang="en-US" sz="1200" b="1" dirty="0">
                <a:solidFill>
                  <a:schemeClr val="tx1"/>
                </a:solidFill>
              </a:rPr>
              <a:t>行テキスト→</a:t>
            </a:r>
            <a:r>
              <a:rPr lang="en-US" altLang="ja-JP" sz="1200" b="1" dirty="0">
                <a:solidFill>
                  <a:schemeClr val="tx1"/>
                </a:solidFill>
              </a:rPr>
              <a:t>140</a:t>
            </a:r>
            <a:r>
              <a:rPr lang="ja-JP" altLang="en-US" sz="1200" b="1" dirty="0">
                <a:solidFill>
                  <a:schemeClr val="tx1"/>
                </a:solidFill>
              </a:rPr>
              <a:t>字</a:t>
            </a:r>
            <a:endParaRPr lang="en-US" altLang="ja-JP" sz="1200" b="1" dirty="0">
              <a:solidFill>
                <a:schemeClr val="tx1"/>
              </a:solidFill>
            </a:endParaRPr>
          </a:p>
          <a:p>
            <a:r>
              <a:rPr lang="ja-JP" altLang="en-US" sz="1200" b="1" dirty="0">
                <a:solidFill>
                  <a:schemeClr val="tx1"/>
                </a:solidFill>
              </a:rPr>
              <a:t>段落テキスト→</a:t>
            </a:r>
            <a:r>
              <a:rPr lang="en-US" altLang="ja-JP" sz="1200" b="1" dirty="0">
                <a:solidFill>
                  <a:schemeClr val="tx1"/>
                </a:solidFill>
              </a:rPr>
              <a:t>1,000</a:t>
            </a:r>
            <a:r>
              <a:rPr lang="ja-JP" altLang="en-US" sz="1200" b="1" dirty="0">
                <a:solidFill>
                  <a:schemeClr val="tx1"/>
                </a:solidFill>
              </a:rPr>
              <a:t>字</a:t>
            </a:r>
            <a:r>
              <a:rPr lang="ja-JP" altLang="en-US" sz="1200" dirty="0">
                <a:solidFill>
                  <a:schemeClr val="tx1"/>
                </a:solidFill>
              </a:rPr>
              <a:t>です</a:t>
            </a:r>
            <a:endParaRPr lang="en-US" altLang="ja-JP" sz="1200" dirty="0">
              <a:solidFill>
                <a:schemeClr val="tx1"/>
              </a:solidFill>
            </a:endParaRPr>
          </a:p>
          <a:p>
            <a:r>
              <a:rPr lang="ja-JP" altLang="en-US" sz="1200" dirty="0">
                <a:solidFill>
                  <a:schemeClr val="tx1"/>
                </a:solidFill>
              </a:rPr>
              <a:t>設定は変更可能です</a:t>
            </a:r>
            <a:endParaRPr lang="en-US" altLang="ja-JP" sz="1200" dirty="0">
              <a:solidFill>
                <a:schemeClr val="tx1"/>
              </a:solidFill>
            </a:endParaRPr>
          </a:p>
        </p:txBody>
      </p:sp>
      <p:sp>
        <p:nvSpPr>
          <p:cNvPr id="8" name="正方形/長方形 7">
            <a:extLst>
              <a:ext uri="{FF2B5EF4-FFF2-40B4-BE49-F238E27FC236}">
                <a16:creationId xmlns:a16="http://schemas.microsoft.com/office/drawing/2014/main" id="{611570B6-B644-4F07-98C4-AEED330036C4}"/>
              </a:ext>
            </a:extLst>
          </p:cNvPr>
          <p:cNvSpPr/>
          <p:nvPr/>
        </p:nvSpPr>
        <p:spPr>
          <a:xfrm>
            <a:off x="4056395" y="2409426"/>
            <a:ext cx="1117958" cy="424883"/>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398625A-F46D-4E5B-8770-D77219770C16}"/>
              </a:ext>
            </a:extLst>
          </p:cNvPr>
          <p:cNvSpPr/>
          <p:nvPr/>
        </p:nvSpPr>
        <p:spPr>
          <a:xfrm>
            <a:off x="4013021" y="1284793"/>
            <a:ext cx="1117958" cy="424883"/>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583613E5-CD25-4703-8141-96BFC1EAC7CD}"/>
              </a:ext>
            </a:extLst>
          </p:cNvPr>
          <p:cNvGrpSpPr/>
          <p:nvPr/>
        </p:nvGrpSpPr>
        <p:grpSpPr>
          <a:xfrm>
            <a:off x="6493016" y="3390900"/>
            <a:ext cx="2523327" cy="3113583"/>
            <a:chOff x="5319772" y="1957101"/>
            <a:chExt cx="3053806" cy="3617203"/>
          </a:xfrm>
        </p:grpSpPr>
        <p:pic>
          <p:nvPicPr>
            <p:cNvPr id="12" name="図 11">
              <a:extLst>
                <a:ext uri="{FF2B5EF4-FFF2-40B4-BE49-F238E27FC236}">
                  <a16:creationId xmlns:a16="http://schemas.microsoft.com/office/drawing/2014/main" id="{4A242C60-A38B-4435-9058-1CDC9222FB54}"/>
                </a:ext>
              </a:extLst>
            </p:cNvPr>
            <p:cNvPicPr>
              <a:picLocks noChangeAspect="1"/>
            </p:cNvPicPr>
            <p:nvPr/>
          </p:nvPicPr>
          <p:blipFill rotWithShape="1">
            <a:blip r:embed="rId4"/>
            <a:srcRect t="9484" b="23889"/>
            <a:stretch/>
          </p:blipFill>
          <p:spPr>
            <a:xfrm>
              <a:off x="5319772" y="1957101"/>
              <a:ext cx="3053801" cy="3617203"/>
            </a:xfrm>
            <a:prstGeom prst="rect">
              <a:avLst/>
            </a:prstGeom>
            <a:ln>
              <a:solidFill>
                <a:schemeClr val="bg1">
                  <a:lumMod val="65000"/>
                </a:schemeClr>
              </a:solidFill>
            </a:ln>
          </p:spPr>
        </p:pic>
        <p:pic>
          <p:nvPicPr>
            <p:cNvPr id="5" name="図 4">
              <a:extLst>
                <a:ext uri="{FF2B5EF4-FFF2-40B4-BE49-F238E27FC236}">
                  <a16:creationId xmlns:a16="http://schemas.microsoft.com/office/drawing/2014/main" id="{D04A6AB5-8428-4B85-A2D8-98D0868AE5BB}"/>
                </a:ext>
              </a:extLst>
            </p:cNvPr>
            <p:cNvPicPr>
              <a:picLocks noChangeAspect="1"/>
            </p:cNvPicPr>
            <p:nvPr/>
          </p:nvPicPr>
          <p:blipFill rotWithShape="1">
            <a:blip r:embed="rId5"/>
            <a:srcRect t="22949" b="71882"/>
            <a:stretch/>
          </p:blipFill>
          <p:spPr>
            <a:xfrm>
              <a:off x="5319772" y="2709118"/>
              <a:ext cx="3053806" cy="280622"/>
            </a:xfrm>
            <a:prstGeom prst="rect">
              <a:avLst/>
            </a:prstGeom>
          </p:spPr>
        </p:pic>
      </p:grpSp>
      <p:sp>
        <p:nvSpPr>
          <p:cNvPr id="15" name="二等辺三角形 14">
            <a:extLst>
              <a:ext uri="{FF2B5EF4-FFF2-40B4-BE49-F238E27FC236}">
                <a16:creationId xmlns:a16="http://schemas.microsoft.com/office/drawing/2014/main" id="{0FE64DFC-7250-4FCE-AAC6-D1FA9F87C41E}"/>
              </a:ext>
            </a:extLst>
          </p:cNvPr>
          <p:cNvSpPr/>
          <p:nvPr/>
        </p:nvSpPr>
        <p:spPr>
          <a:xfrm rot="5400000">
            <a:off x="6093223" y="4950448"/>
            <a:ext cx="477382" cy="246186"/>
          </a:xfrm>
          <a:prstGeom prst="triangle">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785022F-2AFF-4BC3-BB53-521C7C35031D}"/>
              </a:ext>
            </a:extLst>
          </p:cNvPr>
          <p:cNvSpPr txBox="1"/>
          <p:nvPr/>
        </p:nvSpPr>
        <p:spPr>
          <a:xfrm>
            <a:off x="4218437" y="3132758"/>
            <a:ext cx="1082348" cy="307777"/>
          </a:xfrm>
          <a:prstGeom prst="rect">
            <a:avLst/>
          </a:prstGeom>
          <a:noFill/>
        </p:spPr>
        <p:txBody>
          <a:bodyPr wrap="none" rtlCol="0">
            <a:spAutoFit/>
          </a:bodyPr>
          <a:lstStyle/>
          <a:p>
            <a:r>
              <a:rPr kumimoji="1" lang="ja-JP" altLang="en-US" b="1" dirty="0">
                <a:latin typeface="+mn-ea"/>
                <a:ea typeface="+mn-ea"/>
              </a:rPr>
              <a:t>報告書作成</a:t>
            </a:r>
          </a:p>
        </p:txBody>
      </p:sp>
      <p:sp>
        <p:nvSpPr>
          <p:cNvPr id="17" name="テキスト ボックス 16">
            <a:extLst>
              <a:ext uri="{FF2B5EF4-FFF2-40B4-BE49-F238E27FC236}">
                <a16:creationId xmlns:a16="http://schemas.microsoft.com/office/drawing/2014/main" id="{899E7CA2-15AB-4924-928B-F0423D89FCF5}"/>
              </a:ext>
            </a:extLst>
          </p:cNvPr>
          <p:cNvSpPr txBox="1"/>
          <p:nvPr/>
        </p:nvSpPr>
        <p:spPr>
          <a:xfrm>
            <a:off x="49663" y="4695521"/>
            <a:ext cx="4359405" cy="1785104"/>
          </a:xfrm>
          <a:prstGeom prst="rect">
            <a:avLst/>
          </a:prstGeom>
          <a:noFill/>
        </p:spPr>
        <p:txBody>
          <a:bodyPr wrap="square" rtlCol="0">
            <a:spAutoFit/>
          </a:bodyPr>
          <a:lstStyle/>
          <a:p>
            <a:r>
              <a:rPr kumimoji="1" lang="ja-JP" altLang="en-US" sz="1800" dirty="0">
                <a:latin typeface="+mn-ea"/>
                <a:ea typeface="+mn-ea"/>
              </a:rPr>
              <a:t>段落テキストも画面遷移をせずに</a:t>
            </a:r>
            <a:endParaRPr kumimoji="1" lang="en-US" altLang="ja-JP" sz="1800" dirty="0">
              <a:latin typeface="+mn-ea"/>
              <a:ea typeface="+mn-ea"/>
            </a:endParaRPr>
          </a:p>
          <a:p>
            <a:r>
              <a:rPr kumimoji="1" lang="ja-JP" altLang="en-US" sz="1800" dirty="0">
                <a:latin typeface="+mn-ea"/>
                <a:ea typeface="+mn-ea"/>
              </a:rPr>
              <a:t>そのまま入力できるようになりました</a:t>
            </a:r>
            <a:endParaRPr kumimoji="1" lang="en-US" altLang="ja-JP" sz="1800" dirty="0">
              <a:latin typeface="+mn-ea"/>
              <a:ea typeface="+mn-ea"/>
            </a:endParaRPr>
          </a:p>
          <a:p>
            <a:endParaRPr kumimoji="1" lang="en-US" altLang="ja-JP" sz="1800" dirty="0">
              <a:latin typeface="+mn-ea"/>
              <a:ea typeface="+mn-ea"/>
            </a:endParaRPr>
          </a:p>
          <a:p>
            <a:r>
              <a:rPr kumimoji="1" lang="en-US" altLang="ja-JP" dirty="0">
                <a:latin typeface="+mn-ea"/>
                <a:ea typeface="+mn-ea"/>
              </a:rPr>
              <a:t>※</a:t>
            </a:r>
            <a:r>
              <a:rPr kumimoji="1" lang="ja-JP" altLang="en-US" dirty="0">
                <a:latin typeface="+mn-ea"/>
                <a:ea typeface="+mn-ea"/>
              </a:rPr>
              <a:t>これまでは下記の</a:t>
            </a:r>
            <a:r>
              <a:rPr kumimoji="1" lang="en-US" altLang="ja-JP" dirty="0">
                <a:latin typeface="+mn-ea"/>
                <a:ea typeface="+mn-ea"/>
              </a:rPr>
              <a:t>3</a:t>
            </a:r>
            <a:r>
              <a:rPr kumimoji="1" lang="ja-JP" altLang="en-US" dirty="0">
                <a:latin typeface="+mn-ea"/>
                <a:ea typeface="+mn-ea"/>
              </a:rPr>
              <a:t>つの操作が必要でした</a:t>
            </a:r>
            <a:endParaRPr kumimoji="1" lang="en-US" altLang="ja-JP" dirty="0">
              <a:latin typeface="+mn-ea"/>
              <a:ea typeface="+mn-ea"/>
            </a:endParaRPr>
          </a:p>
          <a:p>
            <a:r>
              <a:rPr kumimoji="1" lang="ja-JP" altLang="en-US" dirty="0">
                <a:latin typeface="+mn-ea"/>
                <a:ea typeface="+mn-ea"/>
              </a:rPr>
              <a:t>①項目をタップ</a:t>
            </a:r>
            <a:endParaRPr kumimoji="1" lang="en-US" altLang="ja-JP" dirty="0">
              <a:latin typeface="+mn-ea"/>
              <a:ea typeface="+mn-ea"/>
            </a:endParaRPr>
          </a:p>
          <a:p>
            <a:r>
              <a:rPr kumimoji="1" lang="ja-JP" altLang="en-US" dirty="0">
                <a:latin typeface="+mn-ea"/>
                <a:ea typeface="+mn-ea"/>
              </a:rPr>
              <a:t>②入力</a:t>
            </a:r>
            <a:endParaRPr kumimoji="1" lang="en-US" altLang="ja-JP" dirty="0">
              <a:latin typeface="+mn-ea"/>
              <a:ea typeface="+mn-ea"/>
            </a:endParaRPr>
          </a:p>
          <a:p>
            <a:r>
              <a:rPr kumimoji="1" lang="ja-JP" altLang="en-US" dirty="0">
                <a:latin typeface="+mn-ea"/>
                <a:ea typeface="+mn-ea"/>
              </a:rPr>
              <a:t>③前の画面に戻る</a:t>
            </a:r>
            <a:endParaRPr kumimoji="1" lang="en-US" altLang="ja-JP" dirty="0">
              <a:latin typeface="+mn-ea"/>
              <a:ea typeface="+mn-ea"/>
            </a:endParaRPr>
          </a:p>
        </p:txBody>
      </p:sp>
      <p:cxnSp>
        <p:nvCxnSpPr>
          <p:cNvPr id="14" name="直線コネクタ 13">
            <a:extLst>
              <a:ext uri="{FF2B5EF4-FFF2-40B4-BE49-F238E27FC236}">
                <a16:creationId xmlns:a16="http://schemas.microsoft.com/office/drawing/2014/main" id="{C9CE27F1-7DB3-4BDF-BCEC-78B465F9522E}"/>
              </a:ext>
            </a:extLst>
          </p:cNvPr>
          <p:cNvCxnSpPr/>
          <p:nvPr/>
        </p:nvCxnSpPr>
        <p:spPr>
          <a:xfrm flipV="1">
            <a:off x="4139959" y="4958443"/>
            <a:ext cx="361284" cy="457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990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77A24FFF-4042-495B-9F8A-FB5A48882377}"/>
              </a:ext>
            </a:extLst>
          </p:cNvPr>
          <p:cNvPicPr>
            <a:picLocks noChangeAspect="1"/>
          </p:cNvPicPr>
          <p:nvPr/>
        </p:nvPicPr>
        <p:blipFill>
          <a:blip r:embed="rId2"/>
          <a:stretch>
            <a:fillRect/>
          </a:stretch>
        </p:blipFill>
        <p:spPr>
          <a:xfrm>
            <a:off x="101595" y="819859"/>
            <a:ext cx="7276289" cy="1855066"/>
          </a:xfrm>
          <a:prstGeom prst="rect">
            <a:avLst/>
          </a:prstGeom>
        </p:spPr>
      </p:pic>
      <p:sp>
        <p:nvSpPr>
          <p:cNvPr id="2" name="タイトル 1">
            <a:extLst>
              <a:ext uri="{FF2B5EF4-FFF2-40B4-BE49-F238E27FC236}">
                <a16:creationId xmlns:a16="http://schemas.microsoft.com/office/drawing/2014/main" id="{AFABF0D3-6930-48BF-9F76-5C647F9FD938}"/>
              </a:ext>
            </a:extLst>
          </p:cNvPr>
          <p:cNvSpPr>
            <a:spLocks noGrp="1"/>
          </p:cNvSpPr>
          <p:nvPr>
            <p:ph type="title"/>
          </p:nvPr>
        </p:nvSpPr>
        <p:spPr/>
        <p:txBody>
          <a:bodyPr/>
          <a:lstStyle/>
          <a:p>
            <a:r>
              <a:rPr kumimoji="1" lang="ja-JP" altLang="en-US" dirty="0"/>
              <a:t>日付・時間</a:t>
            </a:r>
          </a:p>
        </p:txBody>
      </p:sp>
      <p:sp>
        <p:nvSpPr>
          <p:cNvPr id="12" name="四角形: 角を丸くする 11">
            <a:extLst>
              <a:ext uri="{FF2B5EF4-FFF2-40B4-BE49-F238E27FC236}">
                <a16:creationId xmlns:a16="http://schemas.microsoft.com/office/drawing/2014/main" id="{B5C5C634-E797-4A9F-91A8-60DECA875DE6}"/>
              </a:ext>
            </a:extLst>
          </p:cNvPr>
          <p:cNvSpPr/>
          <p:nvPr/>
        </p:nvSpPr>
        <p:spPr>
          <a:xfrm>
            <a:off x="6191696" y="1259075"/>
            <a:ext cx="2850709" cy="818114"/>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デフォルトは、現在の日付・時刻が</a:t>
            </a:r>
            <a:endParaRPr lang="en-US" altLang="ja-JP" sz="1200" dirty="0">
              <a:solidFill>
                <a:schemeClr val="tx1"/>
              </a:solidFill>
            </a:endParaRPr>
          </a:p>
          <a:p>
            <a:r>
              <a:rPr lang="ja-JP" altLang="en-US" sz="1200" dirty="0">
                <a:solidFill>
                  <a:schemeClr val="tx1"/>
                </a:solidFill>
              </a:rPr>
              <a:t>自動入力される設定になっています</a:t>
            </a:r>
            <a:endParaRPr lang="en-US" altLang="ja-JP" sz="1200" dirty="0">
              <a:solidFill>
                <a:schemeClr val="tx1"/>
              </a:solidFill>
            </a:endParaRPr>
          </a:p>
        </p:txBody>
      </p:sp>
      <p:grpSp>
        <p:nvGrpSpPr>
          <p:cNvPr id="33" name="グループ化 32">
            <a:extLst>
              <a:ext uri="{FF2B5EF4-FFF2-40B4-BE49-F238E27FC236}">
                <a16:creationId xmlns:a16="http://schemas.microsoft.com/office/drawing/2014/main" id="{392FB8D6-641A-4EF7-99A9-B58E906BD656}"/>
              </a:ext>
            </a:extLst>
          </p:cNvPr>
          <p:cNvGrpSpPr/>
          <p:nvPr/>
        </p:nvGrpSpPr>
        <p:grpSpPr>
          <a:xfrm>
            <a:off x="0" y="2977987"/>
            <a:ext cx="3410761" cy="1154657"/>
            <a:chOff x="0" y="2800943"/>
            <a:chExt cx="3410761" cy="1154657"/>
          </a:xfrm>
        </p:grpSpPr>
        <p:pic>
          <p:nvPicPr>
            <p:cNvPr id="23" name="図 22">
              <a:extLst>
                <a:ext uri="{FF2B5EF4-FFF2-40B4-BE49-F238E27FC236}">
                  <a16:creationId xmlns:a16="http://schemas.microsoft.com/office/drawing/2014/main" id="{D258B85D-69A4-4190-8F25-D934A6391920}"/>
                </a:ext>
              </a:extLst>
            </p:cNvPr>
            <p:cNvPicPr>
              <a:picLocks noChangeAspect="1"/>
            </p:cNvPicPr>
            <p:nvPr/>
          </p:nvPicPr>
          <p:blipFill rotWithShape="1">
            <a:blip r:embed="rId3"/>
            <a:srcRect t="5971"/>
            <a:stretch/>
          </p:blipFill>
          <p:spPr>
            <a:xfrm>
              <a:off x="95079" y="3301699"/>
              <a:ext cx="2114845" cy="653901"/>
            </a:xfrm>
            <a:prstGeom prst="rect">
              <a:avLst/>
            </a:prstGeom>
            <a:ln>
              <a:solidFill>
                <a:schemeClr val="bg1">
                  <a:lumMod val="85000"/>
                </a:schemeClr>
              </a:solidFill>
            </a:ln>
          </p:spPr>
        </p:pic>
        <p:sp>
          <p:nvSpPr>
            <p:cNvPr id="24" name="テキスト ボックス 23">
              <a:extLst>
                <a:ext uri="{FF2B5EF4-FFF2-40B4-BE49-F238E27FC236}">
                  <a16:creationId xmlns:a16="http://schemas.microsoft.com/office/drawing/2014/main" id="{A9A772F0-F61A-4EDB-9463-32D5E0EE3470}"/>
                </a:ext>
              </a:extLst>
            </p:cNvPr>
            <p:cNvSpPr txBox="1"/>
            <p:nvPr/>
          </p:nvSpPr>
          <p:spPr>
            <a:xfrm>
              <a:off x="0" y="2800943"/>
              <a:ext cx="3410761" cy="523220"/>
            </a:xfrm>
            <a:prstGeom prst="rect">
              <a:avLst/>
            </a:prstGeom>
            <a:noFill/>
          </p:spPr>
          <p:txBody>
            <a:bodyPr wrap="square" rtlCol="0">
              <a:spAutoFit/>
            </a:bodyPr>
            <a:lstStyle/>
            <a:p>
              <a:r>
                <a:rPr kumimoji="1" lang="ja-JP" altLang="en-US" dirty="0">
                  <a:latin typeface="+mn-ea"/>
                  <a:ea typeface="+mn-ea"/>
                </a:rPr>
                <a:t>日付フィールドはこれまで同様、</a:t>
              </a:r>
              <a:endParaRPr kumimoji="1" lang="en-US" altLang="ja-JP" dirty="0">
                <a:latin typeface="+mn-ea"/>
                <a:ea typeface="+mn-ea"/>
              </a:endParaRPr>
            </a:p>
            <a:p>
              <a:r>
                <a:rPr kumimoji="1" lang="ja-JP" altLang="en-US" dirty="0">
                  <a:latin typeface="+mn-ea"/>
                  <a:ea typeface="+mn-ea"/>
                </a:rPr>
                <a:t>下記の</a:t>
              </a:r>
              <a:r>
                <a:rPr kumimoji="1" lang="en-US" altLang="ja-JP" dirty="0">
                  <a:latin typeface="+mn-ea"/>
                  <a:ea typeface="+mn-ea"/>
                </a:rPr>
                <a:t>2</a:t>
              </a:r>
              <a:r>
                <a:rPr kumimoji="1" lang="ja-JP" altLang="en-US" dirty="0">
                  <a:latin typeface="+mn-ea"/>
                  <a:ea typeface="+mn-ea"/>
                </a:rPr>
                <a:t>つから入力方法を選択できます</a:t>
              </a:r>
            </a:p>
          </p:txBody>
        </p:sp>
      </p:grpSp>
      <p:sp>
        <p:nvSpPr>
          <p:cNvPr id="25" name="正方形/長方形 24">
            <a:extLst>
              <a:ext uri="{FF2B5EF4-FFF2-40B4-BE49-F238E27FC236}">
                <a16:creationId xmlns:a16="http://schemas.microsoft.com/office/drawing/2014/main" id="{21DA67E4-A8A8-40DD-A971-D4DF36E9B3F9}"/>
              </a:ext>
            </a:extLst>
          </p:cNvPr>
          <p:cNvSpPr/>
          <p:nvPr/>
        </p:nvSpPr>
        <p:spPr>
          <a:xfrm>
            <a:off x="3952701" y="1747392"/>
            <a:ext cx="1841429" cy="818114"/>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4BDF035B-66ED-4645-A6D5-0DEBF6AF8BE5}"/>
              </a:ext>
            </a:extLst>
          </p:cNvPr>
          <p:cNvGrpSpPr/>
          <p:nvPr/>
        </p:nvGrpSpPr>
        <p:grpSpPr>
          <a:xfrm>
            <a:off x="8134" y="4470949"/>
            <a:ext cx="3446586" cy="1976882"/>
            <a:chOff x="-9778" y="4380373"/>
            <a:chExt cx="3446586" cy="1976882"/>
          </a:xfrm>
        </p:grpSpPr>
        <p:sp>
          <p:nvSpPr>
            <p:cNvPr id="11" name="テキスト ボックス 10">
              <a:extLst>
                <a:ext uri="{FF2B5EF4-FFF2-40B4-BE49-F238E27FC236}">
                  <a16:creationId xmlns:a16="http://schemas.microsoft.com/office/drawing/2014/main" id="{86694D60-EF5D-4941-A7F4-ECEBDA20CE7C}"/>
                </a:ext>
              </a:extLst>
            </p:cNvPr>
            <p:cNvSpPr txBox="1"/>
            <p:nvPr/>
          </p:nvSpPr>
          <p:spPr>
            <a:xfrm>
              <a:off x="-1" y="4380373"/>
              <a:ext cx="3410761" cy="523220"/>
            </a:xfrm>
            <a:prstGeom prst="rect">
              <a:avLst/>
            </a:prstGeom>
            <a:noFill/>
          </p:spPr>
          <p:txBody>
            <a:bodyPr wrap="square" rtlCol="0">
              <a:spAutoFit/>
            </a:bodyPr>
            <a:lstStyle/>
            <a:p>
              <a:r>
                <a:rPr kumimoji="1" lang="ja-JP" altLang="en-US" dirty="0">
                  <a:latin typeface="+mn-ea"/>
                  <a:ea typeface="+mn-ea"/>
                </a:rPr>
                <a:t>時間フィールドはこれまで同様、</a:t>
              </a:r>
              <a:endParaRPr kumimoji="1" lang="en-US" altLang="ja-JP" dirty="0">
                <a:latin typeface="+mn-ea"/>
                <a:ea typeface="+mn-ea"/>
              </a:endParaRPr>
            </a:p>
            <a:p>
              <a:r>
                <a:rPr kumimoji="1" lang="ja-JP" altLang="en-US" dirty="0">
                  <a:latin typeface="+mn-ea"/>
                  <a:ea typeface="+mn-ea"/>
                </a:rPr>
                <a:t>下記の</a:t>
              </a:r>
              <a:r>
                <a:rPr kumimoji="1" lang="en-US" altLang="ja-JP" dirty="0">
                  <a:latin typeface="+mn-ea"/>
                  <a:ea typeface="+mn-ea"/>
                </a:rPr>
                <a:t>3</a:t>
              </a:r>
              <a:r>
                <a:rPr kumimoji="1" lang="ja-JP" altLang="en-US" dirty="0">
                  <a:latin typeface="+mn-ea"/>
                  <a:ea typeface="+mn-ea"/>
                </a:rPr>
                <a:t>つから入力方法を選択できます</a:t>
              </a:r>
            </a:p>
          </p:txBody>
        </p:sp>
        <p:grpSp>
          <p:nvGrpSpPr>
            <p:cNvPr id="19" name="グループ化 18">
              <a:extLst>
                <a:ext uri="{FF2B5EF4-FFF2-40B4-BE49-F238E27FC236}">
                  <a16:creationId xmlns:a16="http://schemas.microsoft.com/office/drawing/2014/main" id="{DCA3066F-2459-4C92-94CE-1342A54319F4}"/>
                </a:ext>
              </a:extLst>
            </p:cNvPr>
            <p:cNvGrpSpPr/>
            <p:nvPr/>
          </p:nvGrpSpPr>
          <p:grpSpPr>
            <a:xfrm>
              <a:off x="26047" y="4893293"/>
              <a:ext cx="3410761" cy="846007"/>
              <a:chOff x="95080" y="4446851"/>
              <a:chExt cx="3410761" cy="846007"/>
            </a:xfrm>
          </p:grpSpPr>
          <p:pic>
            <p:nvPicPr>
              <p:cNvPr id="4" name="図 3">
                <a:extLst>
                  <a:ext uri="{FF2B5EF4-FFF2-40B4-BE49-F238E27FC236}">
                    <a16:creationId xmlns:a16="http://schemas.microsoft.com/office/drawing/2014/main" id="{851A1E71-3A77-4183-8A01-041E95FC568D}"/>
                  </a:ext>
                </a:extLst>
              </p:cNvPr>
              <p:cNvPicPr>
                <a:picLocks noChangeAspect="1"/>
              </p:cNvPicPr>
              <p:nvPr/>
            </p:nvPicPr>
            <p:blipFill rotWithShape="1">
              <a:blip r:embed="rId4"/>
              <a:srcRect l="802" t="37165" r="24879" b="3924"/>
              <a:stretch/>
            </p:blipFill>
            <p:spPr>
              <a:xfrm>
                <a:off x="95080" y="4446851"/>
                <a:ext cx="3410761" cy="846007"/>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D2E28C64-4544-4921-9EFA-E5F57A3B14F7}"/>
                  </a:ext>
                </a:extLst>
              </p:cNvPr>
              <p:cNvSpPr txBox="1"/>
              <p:nvPr/>
            </p:nvSpPr>
            <p:spPr>
              <a:xfrm>
                <a:off x="1800460" y="4751338"/>
                <a:ext cx="1031051" cy="261610"/>
              </a:xfrm>
              <a:prstGeom prst="rect">
                <a:avLst/>
              </a:prstGeom>
              <a:noFill/>
            </p:spPr>
            <p:txBody>
              <a:bodyPr wrap="none" rtlCol="0">
                <a:spAutoFit/>
              </a:bodyPr>
              <a:lstStyle/>
              <a:p>
                <a:r>
                  <a:rPr kumimoji="1" lang="ja-JP" altLang="en-US" sz="1100" b="1" dirty="0">
                    <a:latin typeface="+mn-ea"/>
                    <a:ea typeface="+mn-ea"/>
                  </a:rPr>
                  <a:t>★デフォルト</a:t>
                </a:r>
              </a:p>
            </p:txBody>
          </p:sp>
        </p:grpSp>
        <p:sp>
          <p:nvSpPr>
            <p:cNvPr id="26" name="テキスト ボックス 25">
              <a:extLst>
                <a:ext uri="{FF2B5EF4-FFF2-40B4-BE49-F238E27FC236}">
                  <a16:creationId xmlns:a16="http://schemas.microsoft.com/office/drawing/2014/main" id="{9A411E54-AAF9-4081-A5AE-D18482A8E381}"/>
                </a:ext>
              </a:extLst>
            </p:cNvPr>
            <p:cNvSpPr txBox="1"/>
            <p:nvPr/>
          </p:nvSpPr>
          <p:spPr>
            <a:xfrm>
              <a:off x="-9778" y="5834035"/>
              <a:ext cx="3410761" cy="523220"/>
            </a:xfrm>
            <a:prstGeom prst="rect">
              <a:avLst/>
            </a:prstGeom>
            <a:noFill/>
          </p:spPr>
          <p:txBody>
            <a:bodyPr wrap="square" rtlCol="0">
              <a:spAutoFit/>
            </a:bodyPr>
            <a:lstStyle/>
            <a:p>
              <a:r>
                <a:rPr kumimoji="1" lang="ja-JP" altLang="en-US" dirty="0">
                  <a:latin typeface="+mn-ea"/>
                  <a:ea typeface="+mn-ea"/>
                </a:rPr>
                <a:t>「自動で入力しない」を選択すると</a:t>
              </a:r>
              <a:endParaRPr kumimoji="1" lang="en-US" altLang="ja-JP" dirty="0">
                <a:latin typeface="+mn-ea"/>
                <a:ea typeface="+mn-ea"/>
              </a:endParaRPr>
            </a:p>
            <a:p>
              <a:r>
                <a:rPr kumimoji="1" lang="ja-JP" altLang="en-US" b="1" dirty="0">
                  <a:latin typeface="+mn-ea"/>
                  <a:ea typeface="+mn-ea"/>
                </a:rPr>
                <a:t>入力間隔を選択できる</a:t>
              </a:r>
              <a:r>
                <a:rPr kumimoji="1" lang="ja-JP" altLang="en-US" dirty="0">
                  <a:latin typeface="+mn-ea"/>
                  <a:ea typeface="+mn-ea"/>
                </a:rPr>
                <a:t>ようになります</a:t>
              </a:r>
            </a:p>
          </p:txBody>
        </p:sp>
      </p:grpSp>
      <p:grpSp>
        <p:nvGrpSpPr>
          <p:cNvPr id="31" name="グループ化 30">
            <a:extLst>
              <a:ext uri="{FF2B5EF4-FFF2-40B4-BE49-F238E27FC236}">
                <a16:creationId xmlns:a16="http://schemas.microsoft.com/office/drawing/2014/main" id="{5AF8AB22-AD45-4A2C-A199-D7E99569F712}"/>
              </a:ext>
            </a:extLst>
          </p:cNvPr>
          <p:cNvGrpSpPr/>
          <p:nvPr/>
        </p:nvGrpSpPr>
        <p:grpSpPr>
          <a:xfrm>
            <a:off x="5104269" y="1044086"/>
            <a:ext cx="826811" cy="1273990"/>
            <a:chOff x="5104269" y="1044086"/>
            <a:chExt cx="826811" cy="1273990"/>
          </a:xfrm>
        </p:grpSpPr>
        <p:sp>
          <p:nvSpPr>
            <p:cNvPr id="30" name="吹き出し: 四角形 29">
              <a:extLst>
                <a:ext uri="{FF2B5EF4-FFF2-40B4-BE49-F238E27FC236}">
                  <a16:creationId xmlns:a16="http://schemas.microsoft.com/office/drawing/2014/main" id="{E59CC128-2004-4D48-9346-AE3014EEE168}"/>
                </a:ext>
              </a:extLst>
            </p:cNvPr>
            <p:cNvSpPr/>
            <p:nvPr/>
          </p:nvSpPr>
          <p:spPr>
            <a:xfrm>
              <a:off x="5104269" y="1044086"/>
              <a:ext cx="826811" cy="1273747"/>
            </a:xfrm>
            <a:prstGeom prst="wedgeRectCallout">
              <a:avLst>
                <a:gd name="adj1" fmla="val -111954"/>
                <a:gd name="adj2" fmla="val 54907"/>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F63EA8F8-9DF5-4FC5-90D2-C6C47192D2DE}"/>
                </a:ext>
              </a:extLst>
            </p:cNvPr>
            <p:cNvPicPr>
              <a:picLocks noChangeAspect="1"/>
            </p:cNvPicPr>
            <p:nvPr/>
          </p:nvPicPr>
          <p:blipFill>
            <a:blip r:embed="rId5"/>
            <a:stretch>
              <a:fillRect/>
            </a:stretch>
          </p:blipFill>
          <p:spPr>
            <a:xfrm>
              <a:off x="5117552" y="1054643"/>
              <a:ext cx="813528" cy="1263433"/>
            </a:xfrm>
            <a:prstGeom prst="rect">
              <a:avLst/>
            </a:prstGeom>
            <a:ln>
              <a:noFill/>
            </a:ln>
          </p:spPr>
        </p:pic>
      </p:grpSp>
      <p:sp>
        <p:nvSpPr>
          <p:cNvPr id="34" name="テキスト ボックス 33">
            <a:extLst>
              <a:ext uri="{FF2B5EF4-FFF2-40B4-BE49-F238E27FC236}">
                <a16:creationId xmlns:a16="http://schemas.microsoft.com/office/drawing/2014/main" id="{610C5E03-0D35-4D82-BC50-87F992124C73}"/>
              </a:ext>
            </a:extLst>
          </p:cNvPr>
          <p:cNvSpPr txBox="1"/>
          <p:nvPr/>
        </p:nvSpPr>
        <p:spPr>
          <a:xfrm>
            <a:off x="1602801" y="3835623"/>
            <a:ext cx="1031051" cy="261610"/>
          </a:xfrm>
          <a:prstGeom prst="rect">
            <a:avLst/>
          </a:prstGeom>
          <a:noFill/>
        </p:spPr>
        <p:txBody>
          <a:bodyPr wrap="none" rtlCol="0">
            <a:spAutoFit/>
          </a:bodyPr>
          <a:lstStyle/>
          <a:p>
            <a:r>
              <a:rPr kumimoji="1" lang="ja-JP" altLang="en-US" sz="1100" b="1" dirty="0">
                <a:latin typeface="+mn-ea"/>
                <a:ea typeface="+mn-ea"/>
              </a:rPr>
              <a:t>★デフォルト</a:t>
            </a:r>
          </a:p>
        </p:txBody>
      </p:sp>
      <p:pic>
        <p:nvPicPr>
          <p:cNvPr id="38" name="図 37">
            <a:extLst>
              <a:ext uri="{FF2B5EF4-FFF2-40B4-BE49-F238E27FC236}">
                <a16:creationId xmlns:a16="http://schemas.microsoft.com/office/drawing/2014/main" id="{A8BC93E9-B080-43A7-A45C-31F7499FBAED}"/>
              </a:ext>
            </a:extLst>
          </p:cNvPr>
          <p:cNvPicPr>
            <a:picLocks noChangeAspect="1"/>
          </p:cNvPicPr>
          <p:nvPr/>
        </p:nvPicPr>
        <p:blipFill rotWithShape="1">
          <a:blip r:embed="rId6"/>
          <a:srcRect t="3462"/>
          <a:stretch/>
        </p:blipFill>
        <p:spPr>
          <a:xfrm>
            <a:off x="3717646" y="3090482"/>
            <a:ext cx="1913576" cy="3284154"/>
          </a:xfrm>
          <a:prstGeom prst="rect">
            <a:avLst/>
          </a:prstGeom>
          <a:ln>
            <a:solidFill>
              <a:schemeClr val="tx2">
                <a:lumMod val="75000"/>
              </a:schemeClr>
            </a:solidFill>
          </a:ln>
        </p:spPr>
      </p:pic>
      <p:pic>
        <p:nvPicPr>
          <p:cNvPr id="40" name="図 39">
            <a:extLst>
              <a:ext uri="{FF2B5EF4-FFF2-40B4-BE49-F238E27FC236}">
                <a16:creationId xmlns:a16="http://schemas.microsoft.com/office/drawing/2014/main" id="{F6DBBEC0-3E63-4B21-A646-670BACE79D73}"/>
              </a:ext>
            </a:extLst>
          </p:cNvPr>
          <p:cNvPicPr>
            <a:picLocks noChangeAspect="1"/>
          </p:cNvPicPr>
          <p:nvPr/>
        </p:nvPicPr>
        <p:blipFill rotWithShape="1">
          <a:blip r:embed="rId7"/>
          <a:srcRect t="3077"/>
          <a:stretch/>
        </p:blipFill>
        <p:spPr>
          <a:xfrm>
            <a:off x="5938107" y="3079485"/>
            <a:ext cx="1905982" cy="3284154"/>
          </a:xfrm>
          <a:prstGeom prst="rect">
            <a:avLst/>
          </a:prstGeom>
          <a:ln>
            <a:solidFill>
              <a:schemeClr val="tx2">
                <a:lumMod val="75000"/>
              </a:schemeClr>
            </a:solidFill>
          </a:ln>
        </p:spPr>
      </p:pic>
      <p:sp>
        <p:nvSpPr>
          <p:cNvPr id="43" name="テキスト ボックス 42">
            <a:extLst>
              <a:ext uri="{FF2B5EF4-FFF2-40B4-BE49-F238E27FC236}">
                <a16:creationId xmlns:a16="http://schemas.microsoft.com/office/drawing/2014/main" id="{EC3C14FF-CAD7-4056-B36D-DF0F85063DF1}"/>
              </a:ext>
            </a:extLst>
          </p:cNvPr>
          <p:cNvSpPr txBox="1"/>
          <p:nvPr/>
        </p:nvSpPr>
        <p:spPr>
          <a:xfrm>
            <a:off x="3875176" y="2787041"/>
            <a:ext cx="1617751" cy="307777"/>
          </a:xfrm>
          <a:prstGeom prst="rect">
            <a:avLst/>
          </a:prstGeom>
          <a:noFill/>
        </p:spPr>
        <p:txBody>
          <a:bodyPr wrap="none" rtlCol="0">
            <a:spAutoFit/>
          </a:bodyPr>
          <a:lstStyle/>
          <a:p>
            <a:r>
              <a:rPr kumimoji="1" lang="ja-JP" altLang="en-US" b="1" dirty="0">
                <a:latin typeface="+mn-ea"/>
                <a:ea typeface="+mn-ea"/>
              </a:rPr>
              <a:t>報告書作成</a:t>
            </a:r>
            <a:r>
              <a:rPr kumimoji="1" lang="en-US" altLang="ja-JP" b="1" dirty="0">
                <a:latin typeface="+mn-ea"/>
                <a:ea typeface="+mn-ea"/>
              </a:rPr>
              <a:t>(</a:t>
            </a:r>
            <a:r>
              <a:rPr kumimoji="1" lang="ja-JP" altLang="en-US" b="1" dirty="0">
                <a:latin typeface="+mn-ea"/>
                <a:ea typeface="+mn-ea"/>
              </a:rPr>
              <a:t>日付</a:t>
            </a:r>
            <a:r>
              <a:rPr kumimoji="1" lang="en-US" altLang="ja-JP" b="1" dirty="0">
                <a:latin typeface="+mn-ea"/>
                <a:ea typeface="+mn-ea"/>
              </a:rPr>
              <a:t>)</a:t>
            </a:r>
            <a:endParaRPr kumimoji="1" lang="ja-JP" altLang="en-US" b="1" dirty="0">
              <a:latin typeface="+mn-ea"/>
              <a:ea typeface="+mn-ea"/>
            </a:endParaRPr>
          </a:p>
        </p:txBody>
      </p:sp>
      <p:sp>
        <p:nvSpPr>
          <p:cNvPr id="44" name="テキスト ボックス 43">
            <a:extLst>
              <a:ext uri="{FF2B5EF4-FFF2-40B4-BE49-F238E27FC236}">
                <a16:creationId xmlns:a16="http://schemas.microsoft.com/office/drawing/2014/main" id="{842DF0BE-6C00-46E9-9509-5FEF99AEE82A}"/>
              </a:ext>
            </a:extLst>
          </p:cNvPr>
          <p:cNvSpPr txBox="1"/>
          <p:nvPr/>
        </p:nvSpPr>
        <p:spPr>
          <a:xfrm>
            <a:off x="6095637" y="2782705"/>
            <a:ext cx="1617751" cy="307777"/>
          </a:xfrm>
          <a:prstGeom prst="rect">
            <a:avLst/>
          </a:prstGeom>
          <a:noFill/>
        </p:spPr>
        <p:txBody>
          <a:bodyPr wrap="none" rtlCol="0">
            <a:spAutoFit/>
          </a:bodyPr>
          <a:lstStyle/>
          <a:p>
            <a:r>
              <a:rPr kumimoji="1" lang="ja-JP" altLang="en-US" b="1" dirty="0">
                <a:latin typeface="+mn-ea"/>
                <a:ea typeface="+mn-ea"/>
              </a:rPr>
              <a:t>報告書作成</a:t>
            </a:r>
            <a:r>
              <a:rPr kumimoji="1" lang="en-US" altLang="ja-JP" b="1" dirty="0">
                <a:latin typeface="+mn-ea"/>
                <a:ea typeface="+mn-ea"/>
              </a:rPr>
              <a:t>(</a:t>
            </a:r>
            <a:r>
              <a:rPr kumimoji="1" lang="ja-JP" altLang="en-US" b="1" dirty="0">
                <a:latin typeface="+mn-ea"/>
                <a:ea typeface="+mn-ea"/>
              </a:rPr>
              <a:t>時間</a:t>
            </a:r>
            <a:r>
              <a:rPr kumimoji="1" lang="en-US" altLang="ja-JP" b="1" dirty="0">
                <a:latin typeface="+mn-ea"/>
                <a:ea typeface="+mn-ea"/>
              </a:rPr>
              <a:t>)</a:t>
            </a:r>
            <a:endParaRPr kumimoji="1" lang="ja-JP" altLang="en-US" b="1" dirty="0">
              <a:latin typeface="+mn-ea"/>
              <a:ea typeface="+mn-ea"/>
            </a:endParaRPr>
          </a:p>
        </p:txBody>
      </p:sp>
      <p:sp>
        <p:nvSpPr>
          <p:cNvPr id="45" name="四角形: 角を丸くする 44">
            <a:extLst>
              <a:ext uri="{FF2B5EF4-FFF2-40B4-BE49-F238E27FC236}">
                <a16:creationId xmlns:a16="http://schemas.microsoft.com/office/drawing/2014/main" id="{81AE7412-5DBC-4F37-AF21-0ABC2F07D00D}"/>
              </a:ext>
            </a:extLst>
          </p:cNvPr>
          <p:cNvSpPr/>
          <p:nvPr/>
        </p:nvSpPr>
        <p:spPr>
          <a:xfrm>
            <a:off x="3979874" y="6218897"/>
            <a:ext cx="1389118" cy="617955"/>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カレンダーから日付をタップ</a:t>
            </a:r>
            <a:endParaRPr lang="en-US" altLang="ja-JP" sz="1200" dirty="0">
              <a:solidFill>
                <a:schemeClr val="tx1"/>
              </a:solidFill>
            </a:endParaRPr>
          </a:p>
        </p:txBody>
      </p:sp>
      <p:sp>
        <p:nvSpPr>
          <p:cNvPr id="46" name="四角形: 角を丸くする 45">
            <a:extLst>
              <a:ext uri="{FF2B5EF4-FFF2-40B4-BE49-F238E27FC236}">
                <a16:creationId xmlns:a16="http://schemas.microsoft.com/office/drawing/2014/main" id="{381003B2-DFAF-4F10-A862-74A12432B66D}"/>
              </a:ext>
            </a:extLst>
          </p:cNvPr>
          <p:cNvSpPr/>
          <p:nvPr/>
        </p:nvSpPr>
        <p:spPr>
          <a:xfrm>
            <a:off x="6380064" y="6260123"/>
            <a:ext cx="1022067" cy="383260"/>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時間を入力</a:t>
            </a:r>
            <a:endParaRPr lang="en-US" altLang="ja-JP" sz="1200" dirty="0">
              <a:solidFill>
                <a:schemeClr val="tx1"/>
              </a:solidFill>
            </a:endParaRPr>
          </a:p>
        </p:txBody>
      </p:sp>
      <p:pic>
        <p:nvPicPr>
          <p:cNvPr id="47" name="図 46">
            <a:extLst>
              <a:ext uri="{FF2B5EF4-FFF2-40B4-BE49-F238E27FC236}">
                <a16:creationId xmlns:a16="http://schemas.microsoft.com/office/drawing/2014/main" id="{604E81F5-3958-40AB-BC1B-882BA182EE36}"/>
              </a:ext>
            </a:extLst>
          </p:cNvPr>
          <p:cNvPicPr>
            <a:picLocks noChangeAspect="1"/>
          </p:cNvPicPr>
          <p:nvPr/>
        </p:nvPicPr>
        <p:blipFill>
          <a:blip r:embed="rId8"/>
          <a:stretch>
            <a:fillRect/>
          </a:stretch>
        </p:blipFill>
        <p:spPr>
          <a:xfrm>
            <a:off x="4898870" y="5462923"/>
            <a:ext cx="232907" cy="484446"/>
          </a:xfrm>
          <a:prstGeom prst="rect">
            <a:avLst/>
          </a:prstGeom>
        </p:spPr>
      </p:pic>
      <p:pic>
        <p:nvPicPr>
          <p:cNvPr id="48" name="図 47">
            <a:extLst>
              <a:ext uri="{FF2B5EF4-FFF2-40B4-BE49-F238E27FC236}">
                <a16:creationId xmlns:a16="http://schemas.microsoft.com/office/drawing/2014/main" id="{257F1F4A-944D-445F-A412-33B10AFF520A}"/>
              </a:ext>
            </a:extLst>
          </p:cNvPr>
          <p:cNvPicPr>
            <a:picLocks noChangeAspect="1"/>
          </p:cNvPicPr>
          <p:nvPr/>
        </p:nvPicPr>
        <p:blipFill>
          <a:blip r:embed="rId8"/>
          <a:stretch>
            <a:fillRect/>
          </a:stretch>
        </p:blipFill>
        <p:spPr>
          <a:xfrm>
            <a:off x="7327682" y="5753121"/>
            <a:ext cx="232907" cy="484446"/>
          </a:xfrm>
          <a:prstGeom prst="rect">
            <a:avLst/>
          </a:prstGeom>
        </p:spPr>
      </p:pic>
      <p:cxnSp>
        <p:nvCxnSpPr>
          <p:cNvPr id="50" name="直線矢印コネクタ 49">
            <a:extLst>
              <a:ext uri="{FF2B5EF4-FFF2-40B4-BE49-F238E27FC236}">
                <a16:creationId xmlns:a16="http://schemas.microsoft.com/office/drawing/2014/main" id="{76BF076E-4B7D-4138-9D49-9089558B49A9}"/>
              </a:ext>
            </a:extLst>
          </p:cNvPr>
          <p:cNvCxnSpPr/>
          <p:nvPr/>
        </p:nvCxnSpPr>
        <p:spPr>
          <a:xfrm>
            <a:off x="7271238" y="5462923"/>
            <a:ext cx="0" cy="72329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3" name="グループ化 52">
            <a:extLst>
              <a:ext uri="{FF2B5EF4-FFF2-40B4-BE49-F238E27FC236}">
                <a16:creationId xmlns:a16="http://schemas.microsoft.com/office/drawing/2014/main" id="{D9524568-0D2C-4043-A3AC-35BC127FCE47}"/>
              </a:ext>
            </a:extLst>
          </p:cNvPr>
          <p:cNvGrpSpPr/>
          <p:nvPr/>
        </p:nvGrpSpPr>
        <p:grpSpPr>
          <a:xfrm>
            <a:off x="7508036" y="3883373"/>
            <a:ext cx="1669184" cy="1917299"/>
            <a:chOff x="7560589" y="3912576"/>
            <a:chExt cx="1669184" cy="1917299"/>
          </a:xfrm>
        </p:grpSpPr>
        <p:sp>
          <p:nvSpPr>
            <p:cNvPr id="51" name="吹き出し: 四角形 50">
              <a:extLst>
                <a:ext uri="{FF2B5EF4-FFF2-40B4-BE49-F238E27FC236}">
                  <a16:creationId xmlns:a16="http://schemas.microsoft.com/office/drawing/2014/main" id="{A63D6AEC-28C9-492E-8BE6-A31C3FEB9F01}"/>
                </a:ext>
              </a:extLst>
            </p:cNvPr>
            <p:cNvSpPr/>
            <p:nvPr/>
          </p:nvSpPr>
          <p:spPr>
            <a:xfrm>
              <a:off x="7617050" y="3912576"/>
              <a:ext cx="1509039" cy="1917299"/>
            </a:xfrm>
            <a:prstGeom prst="wedgeRectCallout">
              <a:avLst>
                <a:gd name="adj1" fmla="val -65524"/>
                <a:gd name="adj2" fmla="val 42669"/>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9C84514B-8D79-4D83-8B83-253FDE0CC8DB}"/>
                </a:ext>
              </a:extLst>
            </p:cNvPr>
            <p:cNvPicPr>
              <a:picLocks noChangeAspect="1"/>
            </p:cNvPicPr>
            <p:nvPr/>
          </p:nvPicPr>
          <p:blipFill rotWithShape="1">
            <a:blip r:embed="rId9"/>
            <a:srcRect l="25716" t="67692" r="24447"/>
            <a:stretch/>
          </p:blipFill>
          <p:spPr>
            <a:xfrm>
              <a:off x="7743563" y="4353110"/>
              <a:ext cx="1256012" cy="1447562"/>
            </a:xfrm>
            <a:prstGeom prst="rect">
              <a:avLst/>
            </a:prstGeom>
            <a:ln>
              <a:noFill/>
            </a:ln>
          </p:spPr>
        </p:pic>
        <p:sp>
          <p:nvSpPr>
            <p:cNvPr id="52" name="テキスト ボックス 51">
              <a:extLst>
                <a:ext uri="{FF2B5EF4-FFF2-40B4-BE49-F238E27FC236}">
                  <a16:creationId xmlns:a16="http://schemas.microsoft.com/office/drawing/2014/main" id="{B5542F0C-26E6-4BC0-A575-9015D7554434}"/>
                </a:ext>
              </a:extLst>
            </p:cNvPr>
            <p:cNvSpPr txBox="1"/>
            <p:nvPr/>
          </p:nvSpPr>
          <p:spPr>
            <a:xfrm>
              <a:off x="7560589" y="3963179"/>
              <a:ext cx="1669184" cy="338554"/>
            </a:xfrm>
            <a:prstGeom prst="rect">
              <a:avLst/>
            </a:prstGeom>
            <a:noFill/>
          </p:spPr>
          <p:txBody>
            <a:bodyPr wrap="square" rtlCol="0">
              <a:spAutoFit/>
            </a:bodyPr>
            <a:lstStyle/>
            <a:p>
              <a:r>
                <a:rPr kumimoji="1" lang="ja-JP" altLang="en-US" sz="800" dirty="0">
                  <a:latin typeface="+mn-ea"/>
                  <a:ea typeface="+mn-ea"/>
                </a:rPr>
                <a:t>入力間隔を設定しておくと</a:t>
              </a:r>
              <a:endParaRPr kumimoji="1" lang="en-US" altLang="ja-JP" sz="800" dirty="0">
                <a:latin typeface="+mn-ea"/>
                <a:ea typeface="+mn-ea"/>
              </a:endParaRPr>
            </a:p>
            <a:p>
              <a:r>
                <a:rPr kumimoji="1" lang="ja-JP" altLang="en-US" sz="800" dirty="0">
                  <a:latin typeface="+mn-ea"/>
                  <a:ea typeface="+mn-ea"/>
                </a:rPr>
                <a:t>下記のように表示が変わります</a:t>
              </a:r>
              <a:endParaRPr kumimoji="1" lang="en-US" altLang="ja-JP" sz="800" dirty="0">
                <a:latin typeface="+mn-ea"/>
                <a:ea typeface="+mn-ea"/>
              </a:endParaRPr>
            </a:p>
          </p:txBody>
        </p:sp>
      </p:grpSp>
      <p:grpSp>
        <p:nvGrpSpPr>
          <p:cNvPr id="57" name="グループ化 56">
            <a:extLst>
              <a:ext uri="{FF2B5EF4-FFF2-40B4-BE49-F238E27FC236}">
                <a16:creationId xmlns:a16="http://schemas.microsoft.com/office/drawing/2014/main" id="{5D491CFD-36F7-4E18-BA43-81941F6CD4B0}"/>
              </a:ext>
            </a:extLst>
          </p:cNvPr>
          <p:cNvGrpSpPr/>
          <p:nvPr/>
        </p:nvGrpSpPr>
        <p:grpSpPr>
          <a:xfrm>
            <a:off x="8601018" y="4554399"/>
            <a:ext cx="607823" cy="864762"/>
            <a:chOff x="8508973" y="2808314"/>
            <a:chExt cx="557050" cy="864762"/>
          </a:xfrm>
        </p:grpSpPr>
        <p:sp>
          <p:nvSpPr>
            <p:cNvPr id="55" name="右中かっこ 54">
              <a:extLst>
                <a:ext uri="{FF2B5EF4-FFF2-40B4-BE49-F238E27FC236}">
                  <a16:creationId xmlns:a16="http://schemas.microsoft.com/office/drawing/2014/main" id="{C6A2D681-6416-4821-9913-A843D1252245}"/>
                </a:ext>
              </a:extLst>
            </p:cNvPr>
            <p:cNvSpPr/>
            <p:nvPr/>
          </p:nvSpPr>
          <p:spPr>
            <a:xfrm>
              <a:off x="8527971" y="2808314"/>
              <a:ext cx="113075" cy="864762"/>
            </a:xfrm>
            <a:prstGeom prst="rightBrace">
              <a:avLst>
                <a:gd name="adj1" fmla="val 8333"/>
                <a:gd name="adj2" fmla="val 4934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B04E199-E548-4786-AE09-138CCB7D69AD}"/>
                </a:ext>
              </a:extLst>
            </p:cNvPr>
            <p:cNvSpPr/>
            <p:nvPr/>
          </p:nvSpPr>
          <p:spPr>
            <a:xfrm>
              <a:off x="8508973" y="2981816"/>
              <a:ext cx="557050" cy="603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solidFill>
                    <a:srgbClr val="FF0000"/>
                  </a:solidFill>
                </a:rPr>
                <a:t>15</a:t>
              </a:r>
              <a:r>
                <a:rPr kumimoji="1" lang="ja-JP" altLang="en-US" sz="900" dirty="0">
                  <a:solidFill>
                    <a:srgbClr val="FF0000"/>
                  </a:solidFill>
                </a:rPr>
                <a:t>分</a:t>
              </a:r>
              <a:endParaRPr kumimoji="1" lang="en-US" altLang="ja-JP" sz="900" dirty="0">
                <a:solidFill>
                  <a:srgbClr val="FF0000"/>
                </a:solidFill>
              </a:endParaRPr>
            </a:p>
            <a:p>
              <a:pPr algn="ctr"/>
              <a:r>
                <a:rPr kumimoji="1" lang="ja-JP" altLang="en-US" sz="900" dirty="0">
                  <a:solidFill>
                    <a:srgbClr val="FF0000"/>
                  </a:solidFill>
                </a:rPr>
                <a:t>間隔</a:t>
              </a:r>
              <a:endParaRPr kumimoji="1" lang="en-US" altLang="ja-JP" sz="900" dirty="0">
                <a:solidFill>
                  <a:srgbClr val="FF0000"/>
                </a:solidFill>
              </a:endParaRPr>
            </a:p>
          </p:txBody>
        </p:sp>
      </p:grpSp>
      <p:sp>
        <p:nvSpPr>
          <p:cNvPr id="39" name="正方形/長方形 38">
            <a:extLst>
              <a:ext uri="{FF2B5EF4-FFF2-40B4-BE49-F238E27FC236}">
                <a16:creationId xmlns:a16="http://schemas.microsoft.com/office/drawing/2014/main" id="{C8658F96-7475-4847-89E9-7B0DDB9B74B3}"/>
              </a:ext>
            </a:extLst>
          </p:cNvPr>
          <p:cNvSpPr/>
          <p:nvPr/>
        </p:nvSpPr>
        <p:spPr>
          <a:xfrm>
            <a:off x="5932146" y="5041163"/>
            <a:ext cx="253589" cy="247193"/>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2DBCC693-B4FA-4CE8-A319-C4BD2218B4CA}"/>
              </a:ext>
            </a:extLst>
          </p:cNvPr>
          <p:cNvGrpSpPr/>
          <p:nvPr/>
        </p:nvGrpSpPr>
        <p:grpSpPr>
          <a:xfrm>
            <a:off x="4797140" y="3733818"/>
            <a:ext cx="1338828" cy="1237756"/>
            <a:chOff x="4630242" y="3695855"/>
            <a:chExt cx="1338828" cy="1237756"/>
          </a:xfrm>
        </p:grpSpPr>
        <p:grpSp>
          <p:nvGrpSpPr>
            <p:cNvPr id="61" name="グループ化 60">
              <a:extLst>
                <a:ext uri="{FF2B5EF4-FFF2-40B4-BE49-F238E27FC236}">
                  <a16:creationId xmlns:a16="http://schemas.microsoft.com/office/drawing/2014/main" id="{4B0F5488-C0BA-40B1-8894-4EDC53E1B759}"/>
                </a:ext>
              </a:extLst>
            </p:cNvPr>
            <p:cNvGrpSpPr/>
            <p:nvPr/>
          </p:nvGrpSpPr>
          <p:grpSpPr>
            <a:xfrm>
              <a:off x="4708660" y="3695855"/>
              <a:ext cx="1181992" cy="1237756"/>
              <a:chOff x="5492927" y="4396197"/>
              <a:chExt cx="1181992" cy="1237756"/>
            </a:xfrm>
          </p:grpSpPr>
          <p:sp>
            <p:nvSpPr>
              <p:cNvPr id="63" name="吹き出し: 四角形 62">
                <a:extLst>
                  <a:ext uri="{FF2B5EF4-FFF2-40B4-BE49-F238E27FC236}">
                    <a16:creationId xmlns:a16="http://schemas.microsoft.com/office/drawing/2014/main" id="{F1B225FF-9597-4086-9D16-FF1DE5362EA5}"/>
                  </a:ext>
                </a:extLst>
              </p:cNvPr>
              <p:cNvSpPr/>
              <p:nvPr/>
            </p:nvSpPr>
            <p:spPr>
              <a:xfrm>
                <a:off x="5492927" y="4396197"/>
                <a:ext cx="1181992" cy="1237756"/>
              </a:xfrm>
              <a:prstGeom prst="wedgeRectCallout">
                <a:avLst>
                  <a:gd name="adj1" fmla="val 44035"/>
                  <a:gd name="adj2" fmla="val 6393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ｖ</a:t>
                </a:r>
              </a:p>
            </p:txBody>
          </p:sp>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EBB1C04D-481C-4FA9-B80E-3A54CF109AB0}"/>
                  </a:ext>
                </a:extLst>
              </p:cNvPr>
              <p:cNvPicPr>
                <a:picLocks noChangeAspect="1"/>
              </p:cNvPicPr>
              <p:nvPr/>
            </p:nvPicPr>
            <p:blipFill rotWithShape="1">
              <a:blip r:embed="rId10"/>
              <a:srcRect t="59681"/>
              <a:stretch/>
            </p:blipFill>
            <p:spPr>
              <a:xfrm>
                <a:off x="5513382" y="4830527"/>
                <a:ext cx="1144406" cy="795543"/>
              </a:xfrm>
              <a:prstGeom prst="rect">
                <a:avLst/>
              </a:prstGeom>
              <a:ln>
                <a:solidFill>
                  <a:schemeClr val="bg1">
                    <a:lumMod val="65000"/>
                  </a:schemeClr>
                </a:solidFill>
              </a:ln>
            </p:spPr>
          </p:pic>
        </p:grpSp>
        <p:sp>
          <p:nvSpPr>
            <p:cNvPr id="62" name="テキスト ボックス 61">
              <a:extLst>
                <a:ext uri="{FF2B5EF4-FFF2-40B4-BE49-F238E27FC236}">
                  <a16:creationId xmlns:a16="http://schemas.microsoft.com/office/drawing/2014/main" id="{6960BE19-019A-4BEE-BD84-D05A244F7176}"/>
                </a:ext>
              </a:extLst>
            </p:cNvPr>
            <p:cNvSpPr txBox="1"/>
            <p:nvPr/>
          </p:nvSpPr>
          <p:spPr>
            <a:xfrm>
              <a:off x="4630242" y="3740939"/>
              <a:ext cx="1338828" cy="400110"/>
            </a:xfrm>
            <a:prstGeom prst="rect">
              <a:avLst/>
            </a:prstGeom>
            <a:noFill/>
          </p:spPr>
          <p:txBody>
            <a:bodyPr wrap="none" rtlCol="0">
              <a:spAutoFit/>
            </a:bodyPr>
            <a:lstStyle/>
            <a:p>
              <a:r>
                <a:rPr kumimoji="1" lang="ja-JP" altLang="en-US" sz="1000" dirty="0">
                  <a:latin typeface="+mn-ea"/>
                  <a:ea typeface="+mn-ea"/>
                </a:rPr>
                <a:t>キーボード入力にも</a:t>
              </a:r>
              <a:endParaRPr kumimoji="1" lang="en-US" altLang="ja-JP" sz="1000" dirty="0">
                <a:latin typeface="+mn-ea"/>
                <a:ea typeface="+mn-ea"/>
              </a:endParaRPr>
            </a:p>
            <a:p>
              <a:r>
                <a:rPr kumimoji="1" lang="ja-JP" altLang="en-US" sz="1000" dirty="0">
                  <a:latin typeface="+mn-ea"/>
                  <a:ea typeface="+mn-ea"/>
                </a:rPr>
                <a:t>切り替えられます</a:t>
              </a:r>
            </a:p>
          </p:txBody>
        </p:sp>
      </p:grpSp>
    </p:spTree>
    <p:extLst>
      <p:ext uri="{BB962C8B-B14F-4D97-AF65-F5344CB8AC3E}">
        <p14:creationId xmlns:p14="http://schemas.microsoft.com/office/powerpoint/2010/main" val="105123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5683E9-3BEE-4E5C-B739-B87B6B5DB5E1}"/>
              </a:ext>
            </a:extLst>
          </p:cNvPr>
          <p:cNvSpPr>
            <a:spLocks noGrp="1"/>
          </p:cNvSpPr>
          <p:nvPr>
            <p:ph type="title"/>
          </p:nvPr>
        </p:nvSpPr>
        <p:spPr/>
        <p:txBody>
          <a:bodyPr/>
          <a:lstStyle/>
          <a:p>
            <a:r>
              <a:rPr kumimoji="1" lang="ja-JP" altLang="en-US" dirty="0"/>
              <a:t>単数選択（旧ラジオボタン）</a:t>
            </a:r>
          </a:p>
        </p:txBody>
      </p:sp>
      <p:sp>
        <p:nvSpPr>
          <p:cNvPr id="16" name="テキスト ボックス 15">
            <a:extLst>
              <a:ext uri="{FF2B5EF4-FFF2-40B4-BE49-F238E27FC236}">
                <a16:creationId xmlns:a16="http://schemas.microsoft.com/office/drawing/2014/main" id="{39C6DC1C-1F0B-4153-BAEB-F65FCE2A3D34}"/>
              </a:ext>
            </a:extLst>
          </p:cNvPr>
          <p:cNvSpPr txBox="1"/>
          <p:nvPr/>
        </p:nvSpPr>
        <p:spPr>
          <a:xfrm>
            <a:off x="49709" y="669813"/>
            <a:ext cx="6530955" cy="646331"/>
          </a:xfrm>
          <a:prstGeom prst="rect">
            <a:avLst/>
          </a:prstGeom>
          <a:noFill/>
        </p:spPr>
        <p:txBody>
          <a:bodyPr wrap="none" rtlCol="0">
            <a:spAutoFit/>
          </a:bodyPr>
          <a:lstStyle/>
          <a:p>
            <a:r>
              <a:rPr kumimoji="1" lang="ja-JP" altLang="en-US" sz="1800" dirty="0">
                <a:latin typeface="+mn-ea"/>
                <a:ea typeface="+mn-ea"/>
              </a:rPr>
              <a:t>ラジオボタン項目が名称を変え、仕様も刷新されました。</a:t>
            </a:r>
            <a:endParaRPr kumimoji="1" lang="en-US" altLang="ja-JP" sz="1800" dirty="0">
              <a:latin typeface="+mn-ea"/>
              <a:ea typeface="+mn-ea"/>
            </a:endParaRPr>
          </a:p>
          <a:p>
            <a:r>
              <a:rPr kumimoji="1" lang="ja-JP" altLang="en-US" sz="1800" b="1" dirty="0">
                <a:latin typeface="+mn-ea"/>
                <a:ea typeface="+mn-ea"/>
              </a:rPr>
              <a:t>単数選択</a:t>
            </a:r>
            <a:r>
              <a:rPr kumimoji="1" lang="ja-JP" altLang="en-US" sz="1800" dirty="0">
                <a:latin typeface="+mn-ea"/>
                <a:ea typeface="+mn-ea"/>
              </a:rPr>
              <a:t>と</a:t>
            </a:r>
            <a:r>
              <a:rPr kumimoji="1" lang="ja-JP" altLang="en-US" sz="1800" b="1" dirty="0">
                <a:latin typeface="+mn-ea"/>
                <a:ea typeface="+mn-ea"/>
              </a:rPr>
              <a:t>単数選択</a:t>
            </a:r>
            <a:r>
              <a:rPr kumimoji="1" lang="en-US" altLang="ja-JP" sz="1800" b="1" dirty="0">
                <a:latin typeface="+mn-ea"/>
                <a:ea typeface="+mn-ea"/>
              </a:rPr>
              <a:t>(</a:t>
            </a:r>
            <a:r>
              <a:rPr kumimoji="1" lang="ja-JP" altLang="en-US" sz="1800" b="1" dirty="0">
                <a:latin typeface="+mn-ea"/>
                <a:ea typeface="+mn-ea"/>
              </a:rPr>
              <a:t>プルダウン</a:t>
            </a:r>
            <a:r>
              <a:rPr kumimoji="1" lang="en-US" altLang="ja-JP" sz="1800" b="1" dirty="0">
                <a:latin typeface="+mn-ea"/>
                <a:ea typeface="+mn-ea"/>
              </a:rPr>
              <a:t>)</a:t>
            </a:r>
            <a:r>
              <a:rPr kumimoji="1" lang="ja-JP" altLang="en-US" sz="1800" dirty="0">
                <a:latin typeface="+mn-ea"/>
                <a:ea typeface="+mn-ea"/>
              </a:rPr>
              <a:t>の</a:t>
            </a:r>
            <a:r>
              <a:rPr kumimoji="1" lang="en-US" altLang="ja-JP" sz="1800" dirty="0">
                <a:latin typeface="+mn-ea"/>
                <a:ea typeface="+mn-ea"/>
              </a:rPr>
              <a:t>2</a:t>
            </a:r>
            <a:r>
              <a:rPr kumimoji="1" lang="ja-JP" altLang="en-US" sz="1800" dirty="0">
                <a:latin typeface="+mn-ea"/>
                <a:ea typeface="+mn-ea"/>
              </a:rPr>
              <a:t>種類が選択できます。</a:t>
            </a:r>
          </a:p>
        </p:txBody>
      </p:sp>
      <p:grpSp>
        <p:nvGrpSpPr>
          <p:cNvPr id="33" name="グループ化 32">
            <a:extLst>
              <a:ext uri="{FF2B5EF4-FFF2-40B4-BE49-F238E27FC236}">
                <a16:creationId xmlns:a16="http://schemas.microsoft.com/office/drawing/2014/main" id="{D391A315-41A8-4127-A7A1-1646192E8062}"/>
              </a:ext>
            </a:extLst>
          </p:cNvPr>
          <p:cNvGrpSpPr/>
          <p:nvPr/>
        </p:nvGrpSpPr>
        <p:grpSpPr>
          <a:xfrm>
            <a:off x="95081" y="1274348"/>
            <a:ext cx="7115029" cy="2215113"/>
            <a:chOff x="171576" y="2358837"/>
            <a:chExt cx="6942238" cy="2155451"/>
          </a:xfrm>
        </p:grpSpPr>
        <p:pic>
          <p:nvPicPr>
            <p:cNvPr id="31" name="図 30">
              <a:extLst>
                <a:ext uri="{FF2B5EF4-FFF2-40B4-BE49-F238E27FC236}">
                  <a16:creationId xmlns:a16="http://schemas.microsoft.com/office/drawing/2014/main" id="{C8839A1C-858C-4E22-ABD9-1497756E4EB3}"/>
                </a:ext>
              </a:extLst>
            </p:cNvPr>
            <p:cNvPicPr>
              <a:picLocks noChangeAspect="1"/>
            </p:cNvPicPr>
            <p:nvPr/>
          </p:nvPicPr>
          <p:blipFill rotWithShape="1">
            <a:blip r:embed="rId2"/>
            <a:srcRect r="39923"/>
            <a:stretch/>
          </p:blipFill>
          <p:spPr>
            <a:xfrm>
              <a:off x="171576" y="2358837"/>
              <a:ext cx="5493447" cy="2155451"/>
            </a:xfrm>
            <a:prstGeom prst="rect">
              <a:avLst/>
            </a:prstGeom>
          </p:spPr>
        </p:pic>
        <p:pic>
          <p:nvPicPr>
            <p:cNvPr id="32" name="図 31">
              <a:extLst>
                <a:ext uri="{FF2B5EF4-FFF2-40B4-BE49-F238E27FC236}">
                  <a16:creationId xmlns:a16="http://schemas.microsoft.com/office/drawing/2014/main" id="{6DC1C7C1-962E-4502-96BD-967579ADE090}"/>
                </a:ext>
              </a:extLst>
            </p:cNvPr>
            <p:cNvPicPr>
              <a:picLocks noChangeAspect="1"/>
            </p:cNvPicPr>
            <p:nvPr/>
          </p:nvPicPr>
          <p:blipFill rotWithShape="1">
            <a:blip r:embed="rId2"/>
            <a:srcRect l="74469"/>
            <a:stretch/>
          </p:blipFill>
          <p:spPr>
            <a:xfrm>
              <a:off x="4779280" y="2358837"/>
              <a:ext cx="2334534" cy="2155451"/>
            </a:xfrm>
            <a:prstGeom prst="rect">
              <a:avLst/>
            </a:prstGeom>
          </p:spPr>
        </p:pic>
      </p:grpSp>
      <p:sp>
        <p:nvSpPr>
          <p:cNvPr id="36" name="正方形/長方形 35">
            <a:extLst>
              <a:ext uri="{FF2B5EF4-FFF2-40B4-BE49-F238E27FC236}">
                <a16:creationId xmlns:a16="http://schemas.microsoft.com/office/drawing/2014/main" id="{96E1F79C-95F7-4F23-8160-D7ACFE213BB1}"/>
              </a:ext>
            </a:extLst>
          </p:cNvPr>
          <p:cNvSpPr/>
          <p:nvPr/>
        </p:nvSpPr>
        <p:spPr>
          <a:xfrm>
            <a:off x="153601" y="1321869"/>
            <a:ext cx="1841429" cy="64633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CC6FDDCA-DB53-424D-9126-314CD67A14CE}"/>
              </a:ext>
            </a:extLst>
          </p:cNvPr>
          <p:cNvSpPr/>
          <p:nvPr/>
        </p:nvSpPr>
        <p:spPr>
          <a:xfrm>
            <a:off x="153602" y="2381904"/>
            <a:ext cx="1841429" cy="64633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a:extLst>
              <a:ext uri="{FF2B5EF4-FFF2-40B4-BE49-F238E27FC236}">
                <a16:creationId xmlns:a16="http://schemas.microsoft.com/office/drawing/2014/main" id="{01B06C38-E92B-4045-B95F-739200B3D684}"/>
              </a:ext>
            </a:extLst>
          </p:cNvPr>
          <p:cNvCxnSpPr>
            <a:cxnSpLocks/>
          </p:cNvCxnSpPr>
          <p:nvPr/>
        </p:nvCxnSpPr>
        <p:spPr>
          <a:xfrm flipH="1">
            <a:off x="634702" y="3007161"/>
            <a:ext cx="2" cy="75998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7BE21F2-139A-44F1-BD19-EA7DF8515C86}"/>
              </a:ext>
            </a:extLst>
          </p:cNvPr>
          <p:cNvCxnSpPr>
            <a:cxnSpLocks/>
            <a:stCxn id="36" idx="3"/>
            <a:endCxn id="40" idx="0"/>
          </p:cNvCxnSpPr>
          <p:nvPr/>
        </p:nvCxnSpPr>
        <p:spPr>
          <a:xfrm>
            <a:off x="1995030" y="1645035"/>
            <a:ext cx="3516662" cy="2179219"/>
          </a:xfrm>
          <a:prstGeom prst="bentConnector2">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31AF94A8-23F3-4C43-869A-E882A667FBD4}"/>
              </a:ext>
            </a:extLst>
          </p:cNvPr>
          <p:cNvSpPr txBox="1"/>
          <p:nvPr/>
        </p:nvSpPr>
        <p:spPr>
          <a:xfrm>
            <a:off x="2010304" y="3759420"/>
            <a:ext cx="931658" cy="307777"/>
          </a:xfrm>
          <a:prstGeom prst="rect">
            <a:avLst/>
          </a:prstGeom>
          <a:noFill/>
        </p:spPr>
        <p:txBody>
          <a:bodyPr wrap="square" rtlCol="0">
            <a:spAutoFit/>
          </a:bodyPr>
          <a:lstStyle/>
          <a:p>
            <a:r>
              <a:rPr kumimoji="1" lang="ja-JP" altLang="en-US" b="1" dirty="0">
                <a:latin typeface="+mn-ea"/>
                <a:ea typeface="+mn-ea"/>
              </a:rPr>
              <a:t>単数選択</a:t>
            </a:r>
          </a:p>
        </p:txBody>
      </p:sp>
      <p:sp>
        <p:nvSpPr>
          <p:cNvPr id="54" name="テキスト ボックス 53">
            <a:extLst>
              <a:ext uri="{FF2B5EF4-FFF2-40B4-BE49-F238E27FC236}">
                <a16:creationId xmlns:a16="http://schemas.microsoft.com/office/drawing/2014/main" id="{A9A3EE92-CADE-499A-9A5B-5DCECD5D31F6}"/>
              </a:ext>
            </a:extLst>
          </p:cNvPr>
          <p:cNvSpPr txBox="1"/>
          <p:nvPr/>
        </p:nvSpPr>
        <p:spPr>
          <a:xfrm>
            <a:off x="6580664" y="3753474"/>
            <a:ext cx="2086737" cy="307777"/>
          </a:xfrm>
          <a:prstGeom prst="rect">
            <a:avLst/>
          </a:prstGeom>
          <a:noFill/>
        </p:spPr>
        <p:txBody>
          <a:bodyPr wrap="square" rtlCol="0">
            <a:spAutoFit/>
          </a:bodyPr>
          <a:lstStyle/>
          <a:p>
            <a:r>
              <a:rPr kumimoji="1" lang="ja-JP" altLang="en-US" b="1" dirty="0">
                <a:latin typeface="+mn-ea"/>
                <a:ea typeface="+mn-ea"/>
              </a:rPr>
              <a:t>単数選択</a:t>
            </a:r>
            <a:r>
              <a:rPr kumimoji="1" lang="en-US" altLang="ja-JP" b="1" dirty="0">
                <a:latin typeface="+mn-ea"/>
                <a:ea typeface="+mn-ea"/>
              </a:rPr>
              <a:t>(</a:t>
            </a:r>
            <a:r>
              <a:rPr kumimoji="1" lang="ja-JP" altLang="en-US" b="1" dirty="0">
                <a:latin typeface="+mn-ea"/>
                <a:ea typeface="+mn-ea"/>
              </a:rPr>
              <a:t>プルダウン</a:t>
            </a:r>
            <a:r>
              <a:rPr kumimoji="1" lang="en-US" altLang="ja-JP" b="1" dirty="0">
                <a:latin typeface="+mn-ea"/>
                <a:ea typeface="+mn-ea"/>
              </a:rPr>
              <a:t>)</a:t>
            </a:r>
            <a:endParaRPr kumimoji="1" lang="ja-JP" altLang="en-US" b="1" dirty="0">
              <a:latin typeface="+mn-ea"/>
              <a:ea typeface="+mn-ea"/>
            </a:endParaRPr>
          </a:p>
        </p:txBody>
      </p:sp>
      <p:grpSp>
        <p:nvGrpSpPr>
          <p:cNvPr id="67" name="グループ化 66">
            <a:extLst>
              <a:ext uri="{FF2B5EF4-FFF2-40B4-BE49-F238E27FC236}">
                <a16:creationId xmlns:a16="http://schemas.microsoft.com/office/drawing/2014/main" id="{0D067F31-1736-4018-A571-5AC784CBB962}"/>
              </a:ext>
            </a:extLst>
          </p:cNvPr>
          <p:cNvGrpSpPr/>
          <p:nvPr/>
        </p:nvGrpSpPr>
        <p:grpSpPr>
          <a:xfrm>
            <a:off x="139001" y="3824254"/>
            <a:ext cx="1782910" cy="2863740"/>
            <a:chOff x="153600" y="3873061"/>
            <a:chExt cx="1782910" cy="2863740"/>
          </a:xfrm>
        </p:grpSpPr>
        <p:pic>
          <p:nvPicPr>
            <p:cNvPr id="35" name="図 34">
              <a:extLst>
                <a:ext uri="{FF2B5EF4-FFF2-40B4-BE49-F238E27FC236}">
                  <a16:creationId xmlns:a16="http://schemas.microsoft.com/office/drawing/2014/main" id="{1ADBB1FC-611B-4161-B7C3-B6560027F09F}"/>
                </a:ext>
              </a:extLst>
            </p:cNvPr>
            <p:cNvPicPr>
              <a:picLocks noChangeAspect="1"/>
            </p:cNvPicPr>
            <p:nvPr/>
          </p:nvPicPr>
          <p:blipFill rotWithShape="1">
            <a:blip r:embed="rId3"/>
            <a:srcRect t="9649"/>
            <a:stretch/>
          </p:blipFill>
          <p:spPr>
            <a:xfrm>
              <a:off x="153602" y="3873061"/>
              <a:ext cx="1782908" cy="2863740"/>
            </a:xfrm>
            <a:prstGeom prst="rect">
              <a:avLst/>
            </a:prstGeom>
            <a:ln>
              <a:solidFill>
                <a:schemeClr val="bg1">
                  <a:lumMod val="85000"/>
                </a:schemeClr>
              </a:solidFill>
            </a:ln>
          </p:spPr>
        </p:pic>
        <p:sp>
          <p:nvSpPr>
            <p:cNvPr id="58" name="正方形/長方形 57">
              <a:extLst>
                <a:ext uri="{FF2B5EF4-FFF2-40B4-BE49-F238E27FC236}">
                  <a16:creationId xmlns:a16="http://schemas.microsoft.com/office/drawing/2014/main" id="{4A20930C-9D41-49EA-BF4F-83D2C280BE07}"/>
                </a:ext>
              </a:extLst>
            </p:cNvPr>
            <p:cNvSpPr/>
            <p:nvPr/>
          </p:nvSpPr>
          <p:spPr>
            <a:xfrm>
              <a:off x="153600" y="4084712"/>
              <a:ext cx="1782909" cy="584003"/>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1" name="テキスト ボックス 60">
            <a:extLst>
              <a:ext uri="{FF2B5EF4-FFF2-40B4-BE49-F238E27FC236}">
                <a16:creationId xmlns:a16="http://schemas.microsoft.com/office/drawing/2014/main" id="{1102C890-BB38-4C30-8121-D6373D0680B8}"/>
              </a:ext>
            </a:extLst>
          </p:cNvPr>
          <p:cNvSpPr txBox="1"/>
          <p:nvPr/>
        </p:nvSpPr>
        <p:spPr>
          <a:xfrm>
            <a:off x="6468016" y="4178088"/>
            <a:ext cx="2684615" cy="2246769"/>
          </a:xfrm>
          <a:prstGeom prst="rect">
            <a:avLst/>
          </a:prstGeom>
          <a:noFill/>
        </p:spPr>
        <p:txBody>
          <a:bodyPr wrap="square" rtlCol="0">
            <a:spAutoFit/>
          </a:bodyPr>
          <a:lstStyle/>
          <a:p>
            <a:r>
              <a:rPr kumimoji="1" lang="ja-JP" altLang="en-US" dirty="0">
                <a:latin typeface="+mn-ea"/>
                <a:ea typeface="+mn-ea"/>
              </a:rPr>
              <a:t>プルダウン形式を選択すると</a:t>
            </a:r>
            <a:endParaRPr kumimoji="1" lang="en-US" altLang="ja-JP" dirty="0">
              <a:latin typeface="+mn-ea"/>
              <a:ea typeface="+mn-ea"/>
            </a:endParaRPr>
          </a:p>
          <a:p>
            <a:r>
              <a:rPr kumimoji="1" lang="ja-JP" altLang="en-US" dirty="0">
                <a:latin typeface="+mn-ea"/>
                <a:ea typeface="+mn-ea"/>
              </a:rPr>
              <a:t>これまで同様</a:t>
            </a:r>
            <a:endParaRPr kumimoji="1" lang="en-US" altLang="ja-JP" dirty="0">
              <a:latin typeface="+mn-ea"/>
              <a:ea typeface="+mn-ea"/>
            </a:endParaRPr>
          </a:p>
          <a:p>
            <a:r>
              <a:rPr kumimoji="1" lang="ja-JP" altLang="en-US" dirty="0">
                <a:latin typeface="+mn-ea"/>
                <a:ea typeface="+mn-ea"/>
              </a:rPr>
              <a:t>①項目名をタップ</a:t>
            </a:r>
            <a:endParaRPr kumimoji="1" lang="en-US" altLang="ja-JP" dirty="0">
              <a:latin typeface="+mn-ea"/>
              <a:ea typeface="+mn-ea"/>
            </a:endParaRPr>
          </a:p>
          <a:p>
            <a:r>
              <a:rPr kumimoji="1" lang="ja-JP" altLang="en-US" dirty="0">
                <a:latin typeface="+mn-ea"/>
                <a:ea typeface="+mn-ea"/>
              </a:rPr>
              <a:t>②選択肢をタップ</a:t>
            </a:r>
            <a:endParaRPr kumimoji="1" lang="en-US" altLang="ja-JP" dirty="0">
              <a:latin typeface="+mn-ea"/>
              <a:ea typeface="+mn-ea"/>
            </a:endParaRPr>
          </a:p>
          <a:p>
            <a:r>
              <a:rPr kumimoji="1" lang="ja-JP" altLang="en-US" dirty="0">
                <a:latin typeface="+mn-ea"/>
                <a:ea typeface="+mn-ea"/>
              </a:rPr>
              <a:t>という手順で選択肢を入力する</a:t>
            </a:r>
            <a:endParaRPr kumimoji="1" lang="en-US" altLang="ja-JP" dirty="0">
              <a:latin typeface="+mn-ea"/>
              <a:ea typeface="+mn-ea"/>
            </a:endParaRPr>
          </a:p>
          <a:p>
            <a:r>
              <a:rPr kumimoji="1" lang="ja-JP" altLang="en-US" dirty="0">
                <a:latin typeface="+mn-ea"/>
                <a:ea typeface="+mn-ea"/>
              </a:rPr>
              <a:t>形になります。</a:t>
            </a:r>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選択肢が多い場合などは</a:t>
            </a:r>
            <a:endParaRPr kumimoji="1" lang="en-US" altLang="ja-JP" dirty="0">
              <a:latin typeface="+mn-ea"/>
              <a:ea typeface="+mn-ea"/>
            </a:endParaRPr>
          </a:p>
          <a:p>
            <a:r>
              <a:rPr kumimoji="1" lang="ja-JP" altLang="en-US" dirty="0">
                <a:latin typeface="+mn-ea"/>
                <a:ea typeface="+mn-ea"/>
              </a:rPr>
              <a:t>表示がすっきりするため</a:t>
            </a:r>
            <a:endParaRPr kumimoji="1" lang="en-US" altLang="ja-JP" dirty="0">
              <a:latin typeface="+mn-ea"/>
              <a:ea typeface="+mn-ea"/>
            </a:endParaRPr>
          </a:p>
          <a:p>
            <a:r>
              <a:rPr kumimoji="1" lang="ja-JP" altLang="en-US" dirty="0">
                <a:latin typeface="+mn-ea"/>
                <a:ea typeface="+mn-ea"/>
              </a:rPr>
              <a:t>プルダウン形式もおすすめです。</a:t>
            </a:r>
            <a:endParaRPr kumimoji="1" lang="en-US" altLang="ja-JP" dirty="0">
              <a:latin typeface="+mn-ea"/>
              <a:ea typeface="+mn-ea"/>
            </a:endParaRPr>
          </a:p>
        </p:txBody>
      </p:sp>
      <p:grpSp>
        <p:nvGrpSpPr>
          <p:cNvPr id="66" name="グループ化 65">
            <a:extLst>
              <a:ext uri="{FF2B5EF4-FFF2-40B4-BE49-F238E27FC236}">
                <a16:creationId xmlns:a16="http://schemas.microsoft.com/office/drawing/2014/main" id="{A2E6FEDC-0068-4C5D-9F00-A761F1A167B0}"/>
              </a:ext>
            </a:extLst>
          </p:cNvPr>
          <p:cNvGrpSpPr/>
          <p:nvPr/>
        </p:nvGrpSpPr>
        <p:grpSpPr>
          <a:xfrm>
            <a:off x="4620238" y="3767148"/>
            <a:ext cx="1785110" cy="2963816"/>
            <a:chOff x="4572000" y="3772985"/>
            <a:chExt cx="1785110" cy="2963816"/>
          </a:xfrm>
        </p:grpSpPr>
        <p:grpSp>
          <p:nvGrpSpPr>
            <p:cNvPr id="43" name="グループ化 42">
              <a:extLst>
                <a:ext uri="{FF2B5EF4-FFF2-40B4-BE49-F238E27FC236}">
                  <a16:creationId xmlns:a16="http://schemas.microsoft.com/office/drawing/2014/main" id="{4E38921A-58CD-44BE-A505-86499116A7B0}"/>
                </a:ext>
              </a:extLst>
            </p:cNvPr>
            <p:cNvGrpSpPr/>
            <p:nvPr/>
          </p:nvGrpSpPr>
          <p:grpSpPr>
            <a:xfrm>
              <a:off x="4572000" y="3830091"/>
              <a:ext cx="1782908" cy="2906710"/>
              <a:chOff x="5039629" y="3918013"/>
              <a:chExt cx="1782908" cy="2906710"/>
            </a:xfrm>
          </p:grpSpPr>
          <p:pic>
            <p:nvPicPr>
              <p:cNvPr id="40" name="図 39">
                <a:extLst>
                  <a:ext uri="{FF2B5EF4-FFF2-40B4-BE49-F238E27FC236}">
                    <a16:creationId xmlns:a16="http://schemas.microsoft.com/office/drawing/2014/main" id="{349425BD-00B5-46F6-BE3C-C607D9022830}"/>
                  </a:ext>
                </a:extLst>
              </p:cNvPr>
              <p:cNvPicPr>
                <a:picLocks noChangeAspect="1"/>
              </p:cNvPicPr>
              <p:nvPr/>
            </p:nvPicPr>
            <p:blipFill rotWithShape="1">
              <a:blip r:embed="rId4"/>
              <a:srcRect t="8295"/>
              <a:stretch/>
            </p:blipFill>
            <p:spPr>
              <a:xfrm>
                <a:off x="5039629" y="3918013"/>
                <a:ext cx="1782908" cy="2906710"/>
              </a:xfrm>
              <a:prstGeom prst="rect">
                <a:avLst/>
              </a:prstGeom>
              <a:ln>
                <a:solidFill>
                  <a:schemeClr val="bg1">
                    <a:lumMod val="85000"/>
                  </a:schemeClr>
                </a:solidFill>
              </a:ln>
            </p:spPr>
          </p:pic>
          <p:pic>
            <p:nvPicPr>
              <p:cNvPr id="38" name="図 37">
                <a:extLst>
                  <a:ext uri="{FF2B5EF4-FFF2-40B4-BE49-F238E27FC236}">
                    <a16:creationId xmlns:a16="http://schemas.microsoft.com/office/drawing/2014/main" id="{1F653287-E969-4D76-BDD0-8C78B4B70A55}"/>
                  </a:ext>
                </a:extLst>
              </p:cNvPr>
              <p:cNvPicPr>
                <a:picLocks noChangeAspect="1"/>
              </p:cNvPicPr>
              <p:nvPr/>
            </p:nvPicPr>
            <p:blipFill rotWithShape="1">
              <a:blip r:embed="rId5"/>
              <a:srcRect t="21401" b="58634"/>
              <a:stretch/>
            </p:blipFill>
            <p:spPr>
              <a:xfrm>
                <a:off x="5039629" y="4484330"/>
                <a:ext cx="1782908" cy="632793"/>
              </a:xfrm>
              <a:prstGeom prst="rect">
                <a:avLst/>
              </a:prstGeom>
            </p:spPr>
          </p:pic>
        </p:grpSp>
        <p:sp>
          <p:nvSpPr>
            <p:cNvPr id="59" name="正方形/長方形 58">
              <a:extLst>
                <a:ext uri="{FF2B5EF4-FFF2-40B4-BE49-F238E27FC236}">
                  <a16:creationId xmlns:a16="http://schemas.microsoft.com/office/drawing/2014/main" id="{D1624629-1278-4BD8-B4F2-9C7FD9E6335E}"/>
                </a:ext>
              </a:extLst>
            </p:cNvPr>
            <p:cNvSpPr/>
            <p:nvPr/>
          </p:nvSpPr>
          <p:spPr>
            <a:xfrm>
              <a:off x="4574201" y="4067197"/>
              <a:ext cx="1782909" cy="32921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ED6CF364-3776-48CE-882F-0C48B43AE5AA}"/>
                </a:ext>
              </a:extLst>
            </p:cNvPr>
            <p:cNvSpPr/>
            <p:nvPr/>
          </p:nvSpPr>
          <p:spPr>
            <a:xfrm>
              <a:off x="4574201" y="5352805"/>
              <a:ext cx="1782909" cy="632793"/>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B1DC32CF-2C10-4DDD-852E-9D7B28B4DD1B}"/>
                </a:ext>
              </a:extLst>
            </p:cNvPr>
            <p:cNvSpPr/>
            <p:nvPr/>
          </p:nvSpPr>
          <p:spPr>
            <a:xfrm>
              <a:off x="6113855" y="5084048"/>
              <a:ext cx="241053" cy="268757"/>
            </a:xfrm>
            <a:prstGeom prst="rect">
              <a:avLst/>
            </a:prstGeom>
            <a:solidFill>
              <a:srgbClr val="E2041B"/>
            </a:solid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②</a:t>
              </a:r>
              <a:endParaRPr kumimoji="1" lang="en-US" altLang="ja-JP" dirty="0"/>
            </a:p>
          </p:txBody>
        </p:sp>
        <p:sp>
          <p:nvSpPr>
            <p:cNvPr id="64" name="正方形/長方形 63">
              <a:extLst>
                <a:ext uri="{FF2B5EF4-FFF2-40B4-BE49-F238E27FC236}">
                  <a16:creationId xmlns:a16="http://schemas.microsoft.com/office/drawing/2014/main" id="{D863C69D-9735-4C0A-948E-08D0C1744A83}"/>
                </a:ext>
              </a:extLst>
            </p:cNvPr>
            <p:cNvSpPr/>
            <p:nvPr/>
          </p:nvSpPr>
          <p:spPr>
            <a:xfrm>
              <a:off x="6113854" y="3772985"/>
              <a:ext cx="241053" cy="268757"/>
            </a:xfrm>
            <a:prstGeom prst="rect">
              <a:avLst/>
            </a:prstGeom>
            <a:solidFill>
              <a:srgbClr val="E2041B"/>
            </a:solid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①</a:t>
              </a:r>
              <a:endParaRPr kumimoji="1" lang="en-US" altLang="ja-JP" dirty="0"/>
            </a:p>
          </p:txBody>
        </p:sp>
      </p:grpSp>
      <p:sp>
        <p:nvSpPr>
          <p:cNvPr id="65" name="テキスト ボックス 64">
            <a:extLst>
              <a:ext uri="{FF2B5EF4-FFF2-40B4-BE49-F238E27FC236}">
                <a16:creationId xmlns:a16="http://schemas.microsoft.com/office/drawing/2014/main" id="{DC6DA287-4624-4F7E-8351-A9E1A842E0F8}"/>
              </a:ext>
            </a:extLst>
          </p:cNvPr>
          <p:cNvSpPr txBox="1"/>
          <p:nvPr/>
        </p:nvSpPr>
        <p:spPr>
          <a:xfrm>
            <a:off x="1928766" y="4214515"/>
            <a:ext cx="2684615" cy="1384995"/>
          </a:xfrm>
          <a:prstGeom prst="rect">
            <a:avLst/>
          </a:prstGeom>
          <a:noFill/>
        </p:spPr>
        <p:txBody>
          <a:bodyPr wrap="square" rtlCol="0">
            <a:spAutoFit/>
          </a:bodyPr>
          <a:lstStyle/>
          <a:p>
            <a:r>
              <a:rPr kumimoji="1" lang="ja-JP" altLang="en-US" dirty="0">
                <a:latin typeface="+mn-ea"/>
                <a:ea typeface="+mn-ea"/>
              </a:rPr>
              <a:t>報告書作成画面を開くと</a:t>
            </a:r>
            <a:endParaRPr kumimoji="1" lang="en-US" altLang="ja-JP" dirty="0">
              <a:latin typeface="+mn-ea"/>
              <a:ea typeface="+mn-ea"/>
            </a:endParaRPr>
          </a:p>
          <a:p>
            <a:r>
              <a:rPr kumimoji="1" lang="ja-JP" altLang="en-US" dirty="0">
                <a:latin typeface="+mn-ea"/>
                <a:ea typeface="+mn-ea"/>
              </a:rPr>
              <a:t>既に選択肢が表示されています。</a:t>
            </a:r>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画面遷移せずに入力できるため、以前より操作手順が</a:t>
            </a:r>
            <a:endParaRPr kumimoji="1" lang="en-US" altLang="ja-JP" dirty="0">
              <a:latin typeface="+mn-ea"/>
              <a:ea typeface="+mn-ea"/>
            </a:endParaRPr>
          </a:p>
          <a:p>
            <a:r>
              <a:rPr kumimoji="1" lang="ja-JP" altLang="en-US" dirty="0">
                <a:latin typeface="+mn-ea"/>
                <a:ea typeface="+mn-ea"/>
              </a:rPr>
              <a:t>削減されました。</a:t>
            </a:r>
            <a:endParaRPr kumimoji="1" lang="en-US" altLang="ja-JP" dirty="0">
              <a:latin typeface="+mn-ea"/>
              <a:ea typeface="+mn-ea"/>
            </a:endParaRPr>
          </a:p>
        </p:txBody>
      </p:sp>
    </p:spTree>
    <p:extLst>
      <p:ext uri="{BB962C8B-B14F-4D97-AF65-F5344CB8AC3E}">
        <p14:creationId xmlns:p14="http://schemas.microsoft.com/office/powerpoint/2010/main" val="189747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250B8A-C90B-49DB-8844-E279D3BCC0B2}"/>
              </a:ext>
            </a:extLst>
          </p:cNvPr>
          <p:cNvSpPr>
            <a:spLocks noGrp="1"/>
          </p:cNvSpPr>
          <p:nvPr>
            <p:ph type="title"/>
          </p:nvPr>
        </p:nvSpPr>
        <p:spPr/>
        <p:txBody>
          <a:bodyPr/>
          <a:lstStyle/>
          <a:p>
            <a:r>
              <a:rPr kumimoji="1" lang="ja-JP" altLang="en-US" dirty="0"/>
              <a:t>複数選択</a:t>
            </a:r>
            <a:r>
              <a:rPr kumimoji="1" lang="en-US" altLang="ja-JP" dirty="0"/>
              <a:t>(</a:t>
            </a:r>
            <a:r>
              <a:rPr kumimoji="1" lang="ja-JP" altLang="en-US" dirty="0"/>
              <a:t>旧チェックボックス</a:t>
            </a:r>
            <a:r>
              <a:rPr kumimoji="1" lang="en-US" altLang="ja-JP" dirty="0"/>
              <a:t>)</a:t>
            </a:r>
            <a:endParaRPr kumimoji="1" lang="ja-JP" altLang="en-US" dirty="0"/>
          </a:p>
        </p:txBody>
      </p:sp>
      <p:sp>
        <p:nvSpPr>
          <p:cNvPr id="3" name="テキスト ボックス 2">
            <a:extLst>
              <a:ext uri="{FF2B5EF4-FFF2-40B4-BE49-F238E27FC236}">
                <a16:creationId xmlns:a16="http://schemas.microsoft.com/office/drawing/2014/main" id="{F4695CA1-EFEA-4E1E-A369-AF43DD2925A0}"/>
              </a:ext>
            </a:extLst>
          </p:cNvPr>
          <p:cNvSpPr txBox="1"/>
          <p:nvPr/>
        </p:nvSpPr>
        <p:spPr>
          <a:xfrm>
            <a:off x="49709" y="669813"/>
            <a:ext cx="8146782" cy="646331"/>
          </a:xfrm>
          <a:prstGeom prst="rect">
            <a:avLst/>
          </a:prstGeom>
          <a:noFill/>
        </p:spPr>
        <p:txBody>
          <a:bodyPr wrap="none" rtlCol="0">
            <a:spAutoFit/>
          </a:bodyPr>
          <a:lstStyle/>
          <a:p>
            <a:r>
              <a:rPr kumimoji="1" lang="ja-JP" altLang="en-US" sz="1800" dirty="0">
                <a:latin typeface="+mn-ea"/>
                <a:ea typeface="+mn-ea"/>
              </a:rPr>
              <a:t>チェックボックス項目が名称を変え、仕様も刷新されました。</a:t>
            </a:r>
            <a:endParaRPr kumimoji="1" lang="en-US" altLang="ja-JP" sz="1800" dirty="0">
              <a:latin typeface="+mn-ea"/>
              <a:ea typeface="+mn-ea"/>
            </a:endParaRPr>
          </a:p>
          <a:p>
            <a:r>
              <a:rPr kumimoji="1" lang="ja-JP" altLang="en-US" sz="1800" dirty="0">
                <a:latin typeface="+mn-ea"/>
                <a:ea typeface="+mn-ea"/>
              </a:rPr>
              <a:t>単数選択と同様、</a:t>
            </a:r>
            <a:r>
              <a:rPr kumimoji="1" lang="ja-JP" altLang="en-US" sz="1800" b="1" dirty="0">
                <a:latin typeface="+mn-ea"/>
                <a:ea typeface="+mn-ea"/>
              </a:rPr>
              <a:t>複数選択</a:t>
            </a:r>
            <a:r>
              <a:rPr kumimoji="1" lang="ja-JP" altLang="en-US" sz="1800" dirty="0">
                <a:latin typeface="+mn-ea"/>
                <a:ea typeface="+mn-ea"/>
              </a:rPr>
              <a:t>と</a:t>
            </a:r>
            <a:r>
              <a:rPr kumimoji="1" lang="ja-JP" altLang="en-US" sz="1800" b="1" dirty="0">
                <a:latin typeface="+mn-ea"/>
                <a:ea typeface="+mn-ea"/>
              </a:rPr>
              <a:t>複数選択</a:t>
            </a:r>
            <a:r>
              <a:rPr kumimoji="1" lang="en-US" altLang="ja-JP" sz="1800" b="1" dirty="0">
                <a:latin typeface="+mn-ea"/>
                <a:ea typeface="+mn-ea"/>
              </a:rPr>
              <a:t>(</a:t>
            </a:r>
            <a:r>
              <a:rPr kumimoji="1" lang="ja-JP" altLang="en-US" sz="1800" b="1" dirty="0">
                <a:latin typeface="+mn-ea"/>
                <a:ea typeface="+mn-ea"/>
              </a:rPr>
              <a:t>プルダウン</a:t>
            </a:r>
            <a:r>
              <a:rPr kumimoji="1" lang="en-US" altLang="ja-JP" sz="1800" b="1" dirty="0">
                <a:latin typeface="+mn-ea"/>
                <a:ea typeface="+mn-ea"/>
              </a:rPr>
              <a:t>)</a:t>
            </a:r>
            <a:r>
              <a:rPr kumimoji="1" lang="ja-JP" altLang="en-US" sz="1800" dirty="0">
                <a:latin typeface="+mn-ea"/>
                <a:ea typeface="+mn-ea"/>
              </a:rPr>
              <a:t>の</a:t>
            </a:r>
            <a:r>
              <a:rPr kumimoji="1" lang="en-US" altLang="ja-JP" sz="1800" dirty="0">
                <a:latin typeface="+mn-ea"/>
                <a:ea typeface="+mn-ea"/>
              </a:rPr>
              <a:t>2</a:t>
            </a:r>
            <a:r>
              <a:rPr kumimoji="1" lang="ja-JP" altLang="en-US" sz="1800" dirty="0">
                <a:latin typeface="+mn-ea"/>
                <a:ea typeface="+mn-ea"/>
              </a:rPr>
              <a:t>種類が選択できます。</a:t>
            </a:r>
          </a:p>
        </p:txBody>
      </p:sp>
      <p:sp>
        <p:nvSpPr>
          <p:cNvPr id="8" name="テキスト ボックス 7">
            <a:extLst>
              <a:ext uri="{FF2B5EF4-FFF2-40B4-BE49-F238E27FC236}">
                <a16:creationId xmlns:a16="http://schemas.microsoft.com/office/drawing/2014/main" id="{57CD6E0A-7059-49D9-9328-ACE65DC98B62}"/>
              </a:ext>
            </a:extLst>
          </p:cNvPr>
          <p:cNvSpPr txBox="1"/>
          <p:nvPr/>
        </p:nvSpPr>
        <p:spPr>
          <a:xfrm>
            <a:off x="1914937" y="4209945"/>
            <a:ext cx="2684615" cy="1384995"/>
          </a:xfrm>
          <a:prstGeom prst="rect">
            <a:avLst/>
          </a:prstGeom>
          <a:noFill/>
        </p:spPr>
        <p:txBody>
          <a:bodyPr wrap="square" rtlCol="0">
            <a:spAutoFit/>
          </a:bodyPr>
          <a:lstStyle/>
          <a:p>
            <a:r>
              <a:rPr kumimoji="1" lang="ja-JP" altLang="en-US" dirty="0">
                <a:latin typeface="+mn-ea"/>
                <a:ea typeface="+mn-ea"/>
              </a:rPr>
              <a:t>報告書作成画面を開くと</a:t>
            </a:r>
            <a:endParaRPr kumimoji="1" lang="en-US" altLang="ja-JP" dirty="0">
              <a:latin typeface="+mn-ea"/>
              <a:ea typeface="+mn-ea"/>
            </a:endParaRPr>
          </a:p>
          <a:p>
            <a:r>
              <a:rPr kumimoji="1" lang="ja-JP" altLang="en-US" dirty="0">
                <a:latin typeface="+mn-ea"/>
                <a:ea typeface="+mn-ea"/>
              </a:rPr>
              <a:t>既に選択肢が表示されています。</a:t>
            </a:r>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画面遷移せずに入力できるため、以前より操作手順が</a:t>
            </a:r>
            <a:endParaRPr kumimoji="1" lang="en-US" altLang="ja-JP" dirty="0">
              <a:latin typeface="+mn-ea"/>
              <a:ea typeface="+mn-ea"/>
            </a:endParaRPr>
          </a:p>
          <a:p>
            <a:r>
              <a:rPr kumimoji="1" lang="ja-JP" altLang="en-US" dirty="0">
                <a:latin typeface="+mn-ea"/>
                <a:ea typeface="+mn-ea"/>
              </a:rPr>
              <a:t>削減されました。</a:t>
            </a:r>
            <a:endParaRPr kumimoji="1" lang="en-US" altLang="ja-JP" dirty="0">
              <a:latin typeface="+mn-ea"/>
              <a:ea typeface="+mn-ea"/>
            </a:endParaRPr>
          </a:p>
        </p:txBody>
      </p:sp>
      <p:sp>
        <p:nvSpPr>
          <p:cNvPr id="9" name="テキスト ボックス 8">
            <a:extLst>
              <a:ext uri="{FF2B5EF4-FFF2-40B4-BE49-F238E27FC236}">
                <a16:creationId xmlns:a16="http://schemas.microsoft.com/office/drawing/2014/main" id="{38D386AA-03C3-4111-AA8B-D80C16321473}"/>
              </a:ext>
            </a:extLst>
          </p:cNvPr>
          <p:cNvSpPr txBox="1"/>
          <p:nvPr/>
        </p:nvSpPr>
        <p:spPr>
          <a:xfrm>
            <a:off x="6519144" y="4078989"/>
            <a:ext cx="2684615" cy="2246769"/>
          </a:xfrm>
          <a:prstGeom prst="rect">
            <a:avLst/>
          </a:prstGeom>
          <a:noFill/>
        </p:spPr>
        <p:txBody>
          <a:bodyPr wrap="square" rtlCol="0">
            <a:spAutoFit/>
          </a:bodyPr>
          <a:lstStyle/>
          <a:p>
            <a:r>
              <a:rPr kumimoji="1" lang="ja-JP" altLang="en-US" dirty="0">
                <a:latin typeface="+mn-ea"/>
                <a:ea typeface="+mn-ea"/>
              </a:rPr>
              <a:t>プルダウン形式を選択すると</a:t>
            </a:r>
            <a:endParaRPr kumimoji="1" lang="en-US" altLang="ja-JP" dirty="0">
              <a:latin typeface="+mn-ea"/>
              <a:ea typeface="+mn-ea"/>
            </a:endParaRPr>
          </a:p>
          <a:p>
            <a:r>
              <a:rPr kumimoji="1" lang="ja-JP" altLang="en-US" dirty="0">
                <a:latin typeface="+mn-ea"/>
                <a:ea typeface="+mn-ea"/>
              </a:rPr>
              <a:t>①項目名をタップ</a:t>
            </a:r>
            <a:endParaRPr kumimoji="1" lang="en-US" altLang="ja-JP" dirty="0">
              <a:latin typeface="+mn-ea"/>
              <a:ea typeface="+mn-ea"/>
            </a:endParaRPr>
          </a:p>
          <a:p>
            <a:r>
              <a:rPr kumimoji="1" lang="ja-JP" altLang="en-US" dirty="0">
                <a:latin typeface="+mn-ea"/>
                <a:ea typeface="+mn-ea"/>
              </a:rPr>
              <a:t>②選択肢をタップ</a:t>
            </a:r>
            <a:endParaRPr kumimoji="1" lang="en-US" altLang="ja-JP" dirty="0">
              <a:latin typeface="+mn-ea"/>
              <a:ea typeface="+mn-ea"/>
            </a:endParaRPr>
          </a:p>
          <a:p>
            <a:r>
              <a:rPr kumimoji="1" lang="ja-JP" altLang="en-US" dirty="0">
                <a:latin typeface="+mn-ea"/>
                <a:ea typeface="+mn-ea"/>
              </a:rPr>
              <a:t>③プルダウンをしまう</a:t>
            </a:r>
            <a:endParaRPr kumimoji="1" lang="en-US" altLang="ja-JP" dirty="0">
              <a:latin typeface="+mn-ea"/>
              <a:ea typeface="+mn-ea"/>
            </a:endParaRPr>
          </a:p>
          <a:p>
            <a:r>
              <a:rPr kumimoji="1" lang="ja-JP" altLang="en-US" dirty="0">
                <a:latin typeface="+mn-ea"/>
                <a:ea typeface="+mn-ea"/>
              </a:rPr>
              <a:t>という手順で選択肢を入力する</a:t>
            </a:r>
            <a:endParaRPr kumimoji="1" lang="en-US" altLang="ja-JP" dirty="0">
              <a:latin typeface="+mn-ea"/>
              <a:ea typeface="+mn-ea"/>
            </a:endParaRPr>
          </a:p>
          <a:p>
            <a:r>
              <a:rPr kumimoji="1" lang="ja-JP" altLang="en-US" dirty="0">
                <a:latin typeface="+mn-ea"/>
                <a:ea typeface="+mn-ea"/>
              </a:rPr>
              <a:t>形になります。</a:t>
            </a:r>
            <a:endParaRPr kumimoji="1" lang="en-US" altLang="ja-JP" dirty="0">
              <a:latin typeface="+mn-ea"/>
              <a:ea typeface="+mn-ea"/>
            </a:endParaRPr>
          </a:p>
          <a:p>
            <a:endParaRPr kumimoji="1" lang="en-US" altLang="ja-JP" dirty="0">
              <a:latin typeface="+mn-ea"/>
              <a:ea typeface="+mn-ea"/>
            </a:endParaRPr>
          </a:p>
          <a:p>
            <a:r>
              <a:rPr kumimoji="1" lang="ja-JP" altLang="en-US" dirty="0">
                <a:latin typeface="+mn-ea"/>
                <a:ea typeface="+mn-ea"/>
              </a:rPr>
              <a:t>選択肢が多い場合などは</a:t>
            </a:r>
            <a:endParaRPr kumimoji="1" lang="en-US" altLang="ja-JP" dirty="0">
              <a:latin typeface="+mn-ea"/>
              <a:ea typeface="+mn-ea"/>
            </a:endParaRPr>
          </a:p>
          <a:p>
            <a:r>
              <a:rPr kumimoji="1" lang="ja-JP" altLang="en-US" dirty="0">
                <a:latin typeface="+mn-ea"/>
                <a:ea typeface="+mn-ea"/>
              </a:rPr>
              <a:t>表示がすっきりするため</a:t>
            </a:r>
            <a:endParaRPr kumimoji="1" lang="en-US" altLang="ja-JP" dirty="0">
              <a:latin typeface="+mn-ea"/>
              <a:ea typeface="+mn-ea"/>
            </a:endParaRPr>
          </a:p>
          <a:p>
            <a:r>
              <a:rPr kumimoji="1" lang="ja-JP" altLang="en-US" dirty="0">
                <a:latin typeface="+mn-ea"/>
                <a:ea typeface="+mn-ea"/>
              </a:rPr>
              <a:t>プルダウン形式もおすすめです。</a:t>
            </a:r>
            <a:endParaRPr kumimoji="1" lang="en-US" altLang="ja-JP" dirty="0">
              <a:latin typeface="+mn-ea"/>
              <a:ea typeface="+mn-ea"/>
            </a:endParaRPr>
          </a:p>
        </p:txBody>
      </p:sp>
      <p:grpSp>
        <p:nvGrpSpPr>
          <p:cNvPr id="21" name="グループ化 20">
            <a:extLst>
              <a:ext uri="{FF2B5EF4-FFF2-40B4-BE49-F238E27FC236}">
                <a16:creationId xmlns:a16="http://schemas.microsoft.com/office/drawing/2014/main" id="{750DF8D2-7448-4469-A979-39606151D7E3}"/>
              </a:ext>
            </a:extLst>
          </p:cNvPr>
          <p:cNvGrpSpPr/>
          <p:nvPr/>
        </p:nvGrpSpPr>
        <p:grpSpPr>
          <a:xfrm>
            <a:off x="95081" y="1274307"/>
            <a:ext cx="6926850" cy="2358308"/>
            <a:chOff x="0" y="2249845"/>
            <a:chExt cx="6926850" cy="2358308"/>
          </a:xfrm>
        </p:grpSpPr>
        <p:pic>
          <p:nvPicPr>
            <p:cNvPr id="18" name="図 17">
              <a:extLst>
                <a:ext uri="{FF2B5EF4-FFF2-40B4-BE49-F238E27FC236}">
                  <a16:creationId xmlns:a16="http://schemas.microsoft.com/office/drawing/2014/main" id="{060F309D-3ECB-4F86-9EBC-AD7C574089D8}"/>
                </a:ext>
              </a:extLst>
            </p:cNvPr>
            <p:cNvPicPr>
              <a:picLocks noChangeAspect="1"/>
            </p:cNvPicPr>
            <p:nvPr/>
          </p:nvPicPr>
          <p:blipFill rotWithShape="1">
            <a:blip r:embed="rId2"/>
            <a:srcRect r="38904"/>
            <a:stretch/>
          </p:blipFill>
          <p:spPr>
            <a:xfrm>
              <a:off x="0" y="2249846"/>
              <a:ext cx="5586579" cy="2358307"/>
            </a:xfrm>
            <a:prstGeom prst="rect">
              <a:avLst/>
            </a:prstGeom>
          </p:spPr>
        </p:pic>
        <p:pic>
          <p:nvPicPr>
            <p:cNvPr id="20" name="図 19">
              <a:extLst>
                <a:ext uri="{FF2B5EF4-FFF2-40B4-BE49-F238E27FC236}">
                  <a16:creationId xmlns:a16="http://schemas.microsoft.com/office/drawing/2014/main" id="{95B3736E-CC35-4B27-8109-0620F5858CEF}"/>
                </a:ext>
              </a:extLst>
            </p:cNvPr>
            <p:cNvPicPr>
              <a:picLocks noChangeAspect="1"/>
            </p:cNvPicPr>
            <p:nvPr/>
          </p:nvPicPr>
          <p:blipFill rotWithShape="1">
            <a:blip r:embed="rId2"/>
            <a:srcRect l="85343"/>
            <a:stretch/>
          </p:blipFill>
          <p:spPr>
            <a:xfrm>
              <a:off x="5586579" y="2249845"/>
              <a:ext cx="1340271" cy="2358307"/>
            </a:xfrm>
            <a:prstGeom prst="rect">
              <a:avLst/>
            </a:prstGeom>
          </p:spPr>
        </p:pic>
      </p:grpSp>
      <p:pic>
        <p:nvPicPr>
          <p:cNvPr id="23" name="図 22">
            <a:extLst>
              <a:ext uri="{FF2B5EF4-FFF2-40B4-BE49-F238E27FC236}">
                <a16:creationId xmlns:a16="http://schemas.microsoft.com/office/drawing/2014/main" id="{890FFDE8-3952-4024-9620-CADD9E239BA4}"/>
              </a:ext>
            </a:extLst>
          </p:cNvPr>
          <p:cNvPicPr>
            <a:picLocks noChangeAspect="1"/>
          </p:cNvPicPr>
          <p:nvPr/>
        </p:nvPicPr>
        <p:blipFill rotWithShape="1">
          <a:blip r:embed="rId3"/>
          <a:srcRect t="9767"/>
          <a:stretch/>
        </p:blipFill>
        <p:spPr>
          <a:xfrm>
            <a:off x="59010" y="3693547"/>
            <a:ext cx="1881161" cy="3017654"/>
          </a:xfrm>
          <a:prstGeom prst="rect">
            <a:avLst/>
          </a:prstGeom>
          <a:ln>
            <a:solidFill>
              <a:schemeClr val="bg1">
                <a:lumMod val="75000"/>
              </a:schemeClr>
            </a:solidFill>
          </a:ln>
        </p:spPr>
      </p:pic>
      <p:grpSp>
        <p:nvGrpSpPr>
          <p:cNvPr id="31" name="グループ化 30">
            <a:extLst>
              <a:ext uri="{FF2B5EF4-FFF2-40B4-BE49-F238E27FC236}">
                <a16:creationId xmlns:a16="http://schemas.microsoft.com/office/drawing/2014/main" id="{4292CB89-CB26-4F18-B1F4-F9145DAAE40F}"/>
              </a:ext>
            </a:extLst>
          </p:cNvPr>
          <p:cNvGrpSpPr/>
          <p:nvPr/>
        </p:nvGrpSpPr>
        <p:grpSpPr>
          <a:xfrm>
            <a:off x="4637980" y="3693547"/>
            <a:ext cx="1881164" cy="3017654"/>
            <a:chOff x="2765351" y="3840346"/>
            <a:chExt cx="1881164" cy="3017654"/>
          </a:xfrm>
        </p:grpSpPr>
        <p:pic>
          <p:nvPicPr>
            <p:cNvPr id="25" name="図 24">
              <a:extLst>
                <a:ext uri="{FF2B5EF4-FFF2-40B4-BE49-F238E27FC236}">
                  <a16:creationId xmlns:a16="http://schemas.microsoft.com/office/drawing/2014/main" id="{ECB25D4D-F120-498B-BA9F-929DF3240926}"/>
                </a:ext>
              </a:extLst>
            </p:cNvPr>
            <p:cNvPicPr>
              <a:picLocks noChangeAspect="1"/>
            </p:cNvPicPr>
            <p:nvPr/>
          </p:nvPicPr>
          <p:blipFill rotWithShape="1">
            <a:blip r:embed="rId4"/>
            <a:srcRect t="9767"/>
            <a:stretch/>
          </p:blipFill>
          <p:spPr>
            <a:xfrm>
              <a:off x="2765354" y="3840346"/>
              <a:ext cx="1881161" cy="3017654"/>
            </a:xfrm>
            <a:prstGeom prst="rect">
              <a:avLst/>
            </a:prstGeom>
            <a:ln>
              <a:solidFill>
                <a:schemeClr val="bg1">
                  <a:lumMod val="75000"/>
                </a:schemeClr>
              </a:solidFill>
            </a:ln>
          </p:spPr>
        </p:pic>
        <p:pic>
          <p:nvPicPr>
            <p:cNvPr id="27" name="図 26">
              <a:extLst>
                <a:ext uri="{FF2B5EF4-FFF2-40B4-BE49-F238E27FC236}">
                  <a16:creationId xmlns:a16="http://schemas.microsoft.com/office/drawing/2014/main" id="{1DAE6EC3-699F-468A-A6FB-1A75411CADEF}"/>
                </a:ext>
              </a:extLst>
            </p:cNvPr>
            <p:cNvPicPr>
              <a:picLocks noChangeAspect="1"/>
            </p:cNvPicPr>
            <p:nvPr/>
          </p:nvPicPr>
          <p:blipFill rotWithShape="1">
            <a:blip r:embed="rId5"/>
            <a:srcRect t="20621" b="63846"/>
            <a:stretch/>
          </p:blipFill>
          <p:spPr>
            <a:xfrm>
              <a:off x="2765351" y="4340535"/>
              <a:ext cx="1881161" cy="519467"/>
            </a:xfrm>
            <a:prstGeom prst="rect">
              <a:avLst/>
            </a:prstGeom>
          </p:spPr>
        </p:pic>
        <p:pic>
          <p:nvPicPr>
            <p:cNvPr id="29" name="図 28">
              <a:extLst>
                <a:ext uri="{FF2B5EF4-FFF2-40B4-BE49-F238E27FC236}">
                  <a16:creationId xmlns:a16="http://schemas.microsoft.com/office/drawing/2014/main" id="{FE7B19A9-CF53-4E42-8CBF-09C683DC4B43}"/>
                </a:ext>
              </a:extLst>
            </p:cNvPr>
            <p:cNvPicPr>
              <a:picLocks noChangeAspect="1"/>
            </p:cNvPicPr>
            <p:nvPr/>
          </p:nvPicPr>
          <p:blipFill rotWithShape="1">
            <a:blip r:embed="rId6"/>
            <a:srcRect t="55998" b="36000"/>
            <a:stretch/>
          </p:blipFill>
          <p:spPr>
            <a:xfrm>
              <a:off x="2765353" y="4860002"/>
              <a:ext cx="1881159" cy="267604"/>
            </a:xfrm>
            <a:prstGeom prst="rect">
              <a:avLst/>
            </a:prstGeom>
          </p:spPr>
        </p:pic>
      </p:grpSp>
      <p:sp>
        <p:nvSpPr>
          <p:cNvPr id="32" name="テキスト ボックス 31">
            <a:extLst>
              <a:ext uri="{FF2B5EF4-FFF2-40B4-BE49-F238E27FC236}">
                <a16:creationId xmlns:a16="http://schemas.microsoft.com/office/drawing/2014/main" id="{8D72D8EC-F528-4E7D-9CCB-8721DE323525}"/>
              </a:ext>
            </a:extLst>
          </p:cNvPr>
          <p:cNvSpPr txBox="1"/>
          <p:nvPr/>
        </p:nvSpPr>
        <p:spPr>
          <a:xfrm>
            <a:off x="2001691" y="3759420"/>
            <a:ext cx="931658" cy="307777"/>
          </a:xfrm>
          <a:prstGeom prst="rect">
            <a:avLst/>
          </a:prstGeom>
          <a:noFill/>
        </p:spPr>
        <p:txBody>
          <a:bodyPr wrap="square" rtlCol="0">
            <a:spAutoFit/>
          </a:bodyPr>
          <a:lstStyle/>
          <a:p>
            <a:r>
              <a:rPr kumimoji="1" lang="ja-JP" altLang="en-US" b="1" dirty="0">
                <a:latin typeface="+mn-ea"/>
                <a:ea typeface="+mn-ea"/>
              </a:rPr>
              <a:t>複数選択</a:t>
            </a:r>
          </a:p>
        </p:txBody>
      </p:sp>
      <p:sp>
        <p:nvSpPr>
          <p:cNvPr id="33" name="テキスト ボックス 32">
            <a:extLst>
              <a:ext uri="{FF2B5EF4-FFF2-40B4-BE49-F238E27FC236}">
                <a16:creationId xmlns:a16="http://schemas.microsoft.com/office/drawing/2014/main" id="{48C5C9F4-8313-4AFD-B1D0-1934EAEC6A61}"/>
              </a:ext>
            </a:extLst>
          </p:cNvPr>
          <p:cNvSpPr txBox="1"/>
          <p:nvPr/>
        </p:nvSpPr>
        <p:spPr>
          <a:xfrm>
            <a:off x="6580664" y="3753474"/>
            <a:ext cx="2086737" cy="307777"/>
          </a:xfrm>
          <a:prstGeom prst="rect">
            <a:avLst/>
          </a:prstGeom>
          <a:noFill/>
        </p:spPr>
        <p:txBody>
          <a:bodyPr wrap="square" rtlCol="0">
            <a:spAutoFit/>
          </a:bodyPr>
          <a:lstStyle/>
          <a:p>
            <a:r>
              <a:rPr kumimoji="1" lang="ja-JP" altLang="en-US" b="1" dirty="0">
                <a:latin typeface="+mn-ea"/>
                <a:ea typeface="+mn-ea"/>
              </a:rPr>
              <a:t>複数選択</a:t>
            </a:r>
            <a:r>
              <a:rPr kumimoji="1" lang="en-US" altLang="ja-JP" b="1" dirty="0">
                <a:latin typeface="+mn-ea"/>
                <a:ea typeface="+mn-ea"/>
              </a:rPr>
              <a:t>(</a:t>
            </a:r>
            <a:r>
              <a:rPr kumimoji="1" lang="ja-JP" altLang="en-US" b="1" dirty="0">
                <a:latin typeface="+mn-ea"/>
                <a:ea typeface="+mn-ea"/>
              </a:rPr>
              <a:t>プルダウン</a:t>
            </a:r>
            <a:r>
              <a:rPr kumimoji="1" lang="en-US" altLang="ja-JP" b="1" dirty="0">
                <a:latin typeface="+mn-ea"/>
                <a:ea typeface="+mn-ea"/>
              </a:rPr>
              <a:t>)</a:t>
            </a:r>
            <a:endParaRPr kumimoji="1" lang="ja-JP" altLang="en-US" b="1" dirty="0">
              <a:latin typeface="+mn-ea"/>
              <a:ea typeface="+mn-ea"/>
            </a:endParaRPr>
          </a:p>
        </p:txBody>
      </p:sp>
      <p:sp>
        <p:nvSpPr>
          <p:cNvPr id="34" name="正方形/長方形 33">
            <a:extLst>
              <a:ext uri="{FF2B5EF4-FFF2-40B4-BE49-F238E27FC236}">
                <a16:creationId xmlns:a16="http://schemas.microsoft.com/office/drawing/2014/main" id="{A08CEDB9-B4FC-4285-909C-CBDCBFF60EE3}"/>
              </a:ext>
            </a:extLst>
          </p:cNvPr>
          <p:cNvSpPr/>
          <p:nvPr/>
        </p:nvSpPr>
        <p:spPr>
          <a:xfrm>
            <a:off x="153601" y="1321869"/>
            <a:ext cx="1841429" cy="64633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コネクタ: カギ線 34">
            <a:extLst>
              <a:ext uri="{FF2B5EF4-FFF2-40B4-BE49-F238E27FC236}">
                <a16:creationId xmlns:a16="http://schemas.microsoft.com/office/drawing/2014/main" id="{00AD18D6-0CEF-4739-9062-ECA20D515AA6}"/>
              </a:ext>
            </a:extLst>
          </p:cNvPr>
          <p:cNvCxnSpPr>
            <a:cxnSpLocks/>
            <a:stCxn id="34" idx="3"/>
            <a:endCxn id="25" idx="0"/>
          </p:cNvCxnSpPr>
          <p:nvPr/>
        </p:nvCxnSpPr>
        <p:spPr>
          <a:xfrm>
            <a:off x="1995030" y="1645035"/>
            <a:ext cx="3583534" cy="2048512"/>
          </a:xfrm>
          <a:prstGeom prst="bentConnector2">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CEC4989F-1FDC-49BF-9705-F2FB746D9ED8}"/>
              </a:ext>
            </a:extLst>
          </p:cNvPr>
          <p:cNvSpPr/>
          <p:nvPr/>
        </p:nvSpPr>
        <p:spPr>
          <a:xfrm>
            <a:off x="102053" y="2503160"/>
            <a:ext cx="1841429" cy="64633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3A27AA1B-3088-481F-84C4-A2D3B9E7838A}"/>
              </a:ext>
            </a:extLst>
          </p:cNvPr>
          <p:cNvCxnSpPr>
            <a:cxnSpLocks/>
          </p:cNvCxnSpPr>
          <p:nvPr/>
        </p:nvCxnSpPr>
        <p:spPr>
          <a:xfrm flipH="1">
            <a:off x="583153" y="3128417"/>
            <a:ext cx="2" cy="56513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04627C44-B772-48D0-B124-4C81A5ECB81C}"/>
              </a:ext>
            </a:extLst>
          </p:cNvPr>
          <p:cNvSpPr/>
          <p:nvPr/>
        </p:nvSpPr>
        <p:spPr>
          <a:xfrm>
            <a:off x="4637983" y="3709558"/>
            <a:ext cx="1881158" cy="38662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82C730BE-EF37-4777-B8F7-413B0287FFDF}"/>
              </a:ext>
            </a:extLst>
          </p:cNvPr>
          <p:cNvSpPr/>
          <p:nvPr/>
        </p:nvSpPr>
        <p:spPr>
          <a:xfrm>
            <a:off x="6255204" y="4929605"/>
            <a:ext cx="241053" cy="268757"/>
          </a:xfrm>
          <a:prstGeom prst="rect">
            <a:avLst/>
          </a:prstGeom>
          <a:solidFill>
            <a:srgbClr val="E2041B"/>
          </a:solid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②</a:t>
            </a:r>
            <a:endParaRPr kumimoji="1" lang="en-US" altLang="ja-JP" dirty="0"/>
          </a:p>
        </p:txBody>
      </p:sp>
      <p:sp>
        <p:nvSpPr>
          <p:cNvPr id="44" name="正方形/長方形 43">
            <a:extLst>
              <a:ext uri="{FF2B5EF4-FFF2-40B4-BE49-F238E27FC236}">
                <a16:creationId xmlns:a16="http://schemas.microsoft.com/office/drawing/2014/main" id="{7E646D5E-E649-4BCC-8686-F1615CCE46D2}"/>
              </a:ext>
            </a:extLst>
          </p:cNvPr>
          <p:cNvSpPr/>
          <p:nvPr/>
        </p:nvSpPr>
        <p:spPr>
          <a:xfrm>
            <a:off x="6267071" y="3419115"/>
            <a:ext cx="241053" cy="268757"/>
          </a:xfrm>
          <a:prstGeom prst="rect">
            <a:avLst/>
          </a:prstGeom>
          <a:solidFill>
            <a:srgbClr val="E2041B"/>
          </a:solid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①</a:t>
            </a:r>
            <a:endParaRPr kumimoji="1" lang="en-US" altLang="ja-JP" dirty="0"/>
          </a:p>
        </p:txBody>
      </p:sp>
      <p:pic>
        <p:nvPicPr>
          <p:cNvPr id="47" name="図 46">
            <a:extLst>
              <a:ext uri="{FF2B5EF4-FFF2-40B4-BE49-F238E27FC236}">
                <a16:creationId xmlns:a16="http://schemas.microsoft.com/office/drawing/2014/main" id="{4D258600-04D1-4638-8473-DCABFA5C9EF3}"/>
              </a:ext>
            </a:extLst>
          </p:cNvPr>
          <p:cNvPicPr>
            <a:picLocks noChangeAspect="1"/>
          </p:cNvPicPr>
          <p:nvPr/>
        </p:nvPicPr>
        <p:blipFill rotWithShape="1">
          <a:blip r:embed="rId3"/>
          <a:srcRect l="89065" t="17416" r="2662" b="56132"/>
          <a:stretch/>
        </p:blipFill>
        <p:spPr>
          <a:xfrm>
            <a:off x="6302390" y="5266726"/>
            <a:ext cx="155616" cy="884628"/>
          </a:xfrm>
          <a:prstGeom prst="rect">
            <a:avLst/>
          </a:prstGeom>
          <a:ln>
            <a:noFill/>
          </a:ln>
        </p:spPr>
      </p:pic>
      <p:sp>
        <p:nvSpPr>
          <p:cNvPr id="42" name="正方形/長方形 41">
            <a:extLst>
              <a:ext uri="{FF2B5EF4-FFF2-40B4-BE49-F238E27FC236}">
                <a16:creationId xmlns:a16="http://schemas.microsoft.com/office/drawing/2014/main" id="{35F88D5B-4262-4052-ABD4-0633307D4D8B}"/>
              </a:ext>
            </a:extLst>
          </p:cNvPr>
          <p:cNvSpPr/>
          <p:nvPr/>
        </p:nvSpPr>
        <p:spPr>
          <a:xfrm>
            <a:off x="4622439" y="5232670"/>
            <a:ext cx="1873818" cy="918684"/>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a:extLst>
              <a:ext uri="{FF2B5EF4-FFF2-40B4-BE49-F238E27FC236}">
                <a16:creationId xmlns:a16="http://schemas.microsoft.com/office/drawing/2014/main" id="{13DE1D3B-B047-4A00-8821-251979430BA2}"/>
              </a:ext>
            </a:extLst>
          </p:cNvPr>
          <p:cNvCxnSpPr>
            <a:cxnSpLocks/>
          </p:cNvCxnSpPr>
          <p:nvPr/>
        </p:nvCxnSpPr>
        <p:spPr>
          <a:xfrm>
            <a:off x="5717444" y="5063983"/>
            <a:ext cx="7235" cy="1629257"/>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E4186D5-F54E-4A1B-9EBF-B645291AC08B}"/>
              </a:ext>
            </a:extLst>
          </p:cNvPr>
          <p:cNvSpPr/>
          <p:nvPr/>
        </p:nvSpPr>
        <p:spPr>
          <a:xfrm>
            <a:off x="5476391" y="6233264"/>
            <a:ext cx="241053" cy="268757"/>
          </a:xfrm>
          <a:prstGeom prst="rect">
            <a:avLst/>
          </a:prstGeom>
          <a:solidFill>
            <a:srgbClr val="E2041B"/>
          </a:solid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③</a:t>
            </a:r>
            <a:endParaRPr kumimoji="1" lang="en-US" altLang="ja-JP" dirty="0"/>
          </a:p>
        </p:txBody>
      </p:sp>
      <p:sp>
        <p:nvSpPr>
          <p:cNvPr id="56" name="テキスト ボックス 55">
            <a:extLst>
              <a:ext uri="{FF2B5EF4-FFF2-40B4-BE49-F238E27FC236}">
                <a16:creationId xmlns:a16="http://schemas.microsoft.com/office/drawing/2014/main" id="{F66945D6-511D-4519-B524-DA0DF33D6B37}"/>
              </a:ext>
            </a:extLst>
          </p:cNvPr>
          <p:cNvSpPr txBox="1"/>
          <p:nvPr/>
        </p:nvSpPr>
        <p:spPr>
          <a:xfrm>
            <a:off x="5703142" y="6296116"/>
            <a:ext cx="1723549" cy="338554"/>
          </a:xfrm>
          <a:prstGeom prst="rect">
            <a:avLst/>
          </a:prstGeom>
          <a:noFill/>
        </p:spPr>
        <p:txBody>
          <a:bodyPr wrap="none" rtlCol="0">
            <a:spAutoFit/>
          </a:bodyPr>
          <a:lstStyle/>
          <a:p>
            <a:r>
              <a:rPr kumimoji="1" lang="ja-JP" altLang="en-US" sz="800" dirty="0">
                <a:latin typeface="+mn-ea"/>
                <a:ea typeface="+mn-ea"/>
              </a:rPr>
              <a:t>プルダウンは、下方向に</a:t>
            </a:r>
            <a:endParaRPr kumimoji="1" lang="en-US" altLang="ja-JP" sz="800" dirty="0">
              <a:latin typeface="+mn-ea"/>
              <a:ea typeface="+mn-ea"/>
            </a:endParaRPr>
          </a:p>
          <a:p>
            <a:r>
              <a:rPr kumimoji="1" lang="ja-JP" altLang="en-US" sz="800" dirty="0">
                <a:latin typeface="+mn-ea"/>
                <a:ea typeface="+mn-ea"/>
              </a:rPr>
              <a:t>スクロールしてしまってください</a:t>
            </a:r>
          </a:p>
        </p:txBody>
      </p:sp>
      <p:sp>
        <p:nvSpPr>
          <p:cNvPr id="57" name="正方形/長方形 56">
            <a:extLst>
              <a:ext uri="{FF2B5EF4-FFF2-40B4-BE49-F238E27FC236}">
                <a16:creationId xmlns:a16="http://schemas.microsoft.com/office/drawing/2014/main" id="{9CC14A1E-7733-4F50-B11E-C79AB1D1852A}"/>
              </a:ext>
            </a:extLst>
          </p:cNvPr>
          <p:cNvSpPr/>
          <p:nvPr/>
        </p:nvSpPr>
        <p:spPr>
          <a:xfrm>
            <a:off x="59013" y="3933021"/>
            <a:ext cx="1881158" cy="886610"/>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1902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8D0AB1-AB5E-4583-B2EC-699FF32553BA}"/>
              </a:ext>
            </a:extLst>
          </p:cNvPr>
          <p:cNvSpPr>
            <a:spLocks noGrp="1"/>
          </p:cNvSpPr>
          <p:nvPr>
            <p:ph type="title"/>
          </p:nvPr>
        </p:nvSpPr>
        <p:spPr>
          <a:xfrm>
            <a:off x="95081" y="51137"/>
            <a:ext cx="7715243" cy="538500"/>
          </a:xfrm>
        </p:spPr>
        <p:txBody>
          <a:bodyPr/>
          <a:lstStyle/>
          <a:p>
            <a:r>
              <a:rPr lang="ja-JP" altLang="en-US" dirty="0"/>
              <a:t>目次</a:t>
            </a:r>
            <a:endParaRPr kumimoji="1" lang="ja-JP" altLang="en-US" dirty="0"/>
          </a:p>
        </p:txBody>
      </p:sp>
      <p:grpSp>
        <p:nvGrpSpPr>
          <p:cNvPr id="5" name="グループ化 4">
            <a:extLst>
              <a:ext uri="{FF2B5EF4-FFF2-40B4-BE49-F238E27FC236}">
                <a16:creationId xmlns:a16="http://schemas.microsoft.com/office/drawing/2014/main" id="{F37D72DE-6E33-49F4-B92A-9963BBC28B95}"/>
              </a:ext>
            </a:extLst>
          </p:cNvPr>
          <p:cNvGrpSpPr/>
          <p:nvPr/>
        </p:nvGrpSpPr>
        <p:grpSpPr>
          <a:xfrm>
            <a:off x="1232178" y="1004050"/>
            <a:ext cx="6049108" cy="5487841"/>
            <a:chOff x="836524" y="1102021"/>
            <a:chExt cx="6049108" cy="5487841"/>
          </a:xfrm>
        </p:grpSpPr>
        <p:sp>
          <p:nvSpPr>
            <p:cNvPr id="3" name="テキスト ボックス 2">
              <a:extLst>
                <a:ext uri="{FF2B5EF4-FFF2-40B4-BE49-F238E27FC236}">
                  <a16:creationId xmlns:a16="http://schemas.microsoft.com/office/drawing/2014/main" id="{FE3491F0-CD2E-48FF-B475-4AC54364134C}"/>
                </a:ext>
              </a:extLst>
            </p:cNvPr>
            <p:cNvSpPr txBox="1"/>
            <p:nvPr/>
          </p:nvSpPr>
          <p:spPr>
            <a:xfrm>
              <a:off x="836524" y="1130675"/>
              <a:ext cx="6049108" cy="5459187"/>
            </a:xfrm>
            <a:prstGeom prst="rect">
              <a:avLst/>
            </a:prstGeom>
            <a:noFill/>
          </p:spPr>
          <p:txBody>
            <a:bodyPr wrap="square" rtlCol="0">
              <a:spAutoFit/>
            </a:bodyPr>
            <a:lstStyle/>
            <a:p>
              <a:pPr>
                <a:lnSpc>
                  <a:spcPct val="150000"/>
                </a:lnSpc>
              </a:pPr>
              <a:r>
                <a:rPr kumimoji="1" lang="ja-JP" altLang="en-US" sz="1800" b="1" dirty="0">
                  <a:latin typeface="+mn-ea"/>
                  <a:ea typeface="+mn-ea"/>
                </a:rPr>
                <a:t>・リニューアルの概要</a:t>
              </a:r>
              <a:endParaRPr kumimoji="1" lang="en-US" altLang="ja-JP" sz="1800" b="1" dirty="0">
                <a:latin typeface="+mn-ea"/>
                <a:ea typeface="+mn-ea"/>
              </a:endParaRPr>
            </a:p>
            <a:p>
              <a:pPr>
                <a:lnSpc>
                  <a:spcPct val="150000"/>
                </a:lnSpc>
              </a:pPr>
              <a:r>
                <a:rPr kumimoji="1" lang="ja-JP" altLang="en-US" sz="1800" b="1" dirty="0">
                  <a:latin typeface="+mn-ea"/>
                  <a:ea typeface="+mn-ea"/>
                </a:rPr>
                <a:t>・リニューアル前後の画面比較</a:t>
              </a:r>
              <a:endParaRPr kumimoji="1" lang="en-US" altLang="ja-JP" sz="1800" b="1" dirty="0">
                <a:latin typeface="+mn-ea"/>
                <a:ea typeface="+mn-ea"/>
              </a:endParaRPr>
            </a:p>
            <a:p>
              <a:pPr>
                <a:lnSpc>
                  <a:spcPct val="150000"/>
                </a:lnSpc>
              </a:pPr>
              <a:r>
                <a:rPr kumimoji="1" lang="ja-JP" altLang="en-US" sz="1800" b="1" dirty="0">
                  <a:latin typeface="+mn-ea"/>
                  <a:ea typeface="+mn-ea"/>
                </a:rPr>
                <a:t>・各パーツの名称変更</a:t>
              </a:r>
              <a:endParaRPr kumimoji="1" lang="en-US" altLang="ja-JP" sz="1800" b="1" dirty="0">
                <a:latin typeface="+mn-ea"/>
                <a:ea typeface="+mn-ea"/>
              </a:endParaRPr>
            </a:p>
            <a:p>
              <a:pPr>
                <a:lnSpc>
                  <a:spcPct val="150000"/>
                </a:lnSpc>
              </a:pPr>
              <a:r>
                <a:rPr kumimoji="1" lang="ja-JP" altLang="en-US" sz="1800" b="1" dirty="0">
                  <a:latin typeface="+mn-ea"/>
                  <a:ea typeface="+mn-ea"/>
                </a:rPr>
                <a:t>・変更点の一覧</a:t>
              </a:r>
              <a:endParaRPr kumimoji="1" lang="en-US" altLang="ja-JP" sz="1800" b="1" dirty="0">
                <a:latin typeface="+mn-ea"/>
                <a:ea typeface="+mn-ea"/>
              </a:endParaRPr>
            </a:p>
            <a:p>
              <a:pPr>
                <a:lnSpc>
                  <a:spcPct val="150000"/>
                </a:lnSpc>
              </a:pPr>
              <a:r>
                <a:rPr kumimoji="1" lang="ja-JP" altLang="en-US" sz="1800" b="1" dirty="0">
                  <a:latin typeface="+mn-ea"/>
                  <a:ea typeface="+mn-ea"/>
                </a:rPr>
                <a:t>・報告書フォーマット設定</a:t>
              </a:r>
              <a:endParaRPr kumimoji="1" lang="en-US" altLang="ja-JP" sz="1800" b="1" dirty="0">
                <a:latin typeface="+mn-ea"/>
                <a:ea typeface="+mn-ea"/>
              </a:endParaRPr>
            </a:p>
            <a:p>
              <a:pPr>
                <a:lnSpc>
                  <a:spcPct val="150000"/>
                </a:lnSpc>
              </a:pPr>
              <a:r>
                <a:rPr kumimoji="1" lang="ja-JP" altLang="en-US" sz="1800" b="1" dirty="0">
                  <a:latin typeface="+mn-ea"/>
                  <a:ea typeface="+mn-ea"/>
                </a:rPr>
                <a:t>・報告書項目の設定</a:t>
              </a:r>
              <a:endParaRPr kumimoji="1" lang="en-US" altLang="ja-JP" sz="1800" b="1" dirty="0">
                <a:latin typeface="+mn-ea"/>
                <a:ea typeface="+mn-ea"/>
              </a:endParaRPr>
            </a:p>
            <a:p>
              <a:pPr>
                <a:lnSpc>
                  <a:spcPct val="150000"/>
                </a:lnSpc>
              </a:pPr>
              <a:r>
                <a:rPr kumimoji="1" lang="ja-JP" altLang="en-US" sz="1800" b="1" dirty="0">
                  <a:latin typeface="+mn-ea"/>
                  <a:ea typeface="+mn-ea"/>
                </a:rPr>
                <a:t>・各パーツの詳細な仕様</a:t>
              </a:r>
              <a:endParaRPr kumimoji="1" lang="en-US" altLang="ja-JP" sz="1800" b="1" dirty="0">
                <a:latin typeface="+mn-ea"/>
                <a:ea typeface="+mn-ea"/>
              </a:endParaRPr>
            </a:p>
            <a:p>
              <a:pPr>
                <a:lnSpc>
                  <a:spcPct val="150000"/>
                </a:lnSpc>
              </a:pPr>
              <a:r>
                <a:rPr kumimoji="1" lang="ja-JP" altLang="en-US" sz="1800" b="1" dirty="0">
                  <a:latin typeface="+mn-ea"/>
                  <a:ea typeface="+mn-ea"/>
                </a:rPr>
                <a:t>・報告書の閲覧と</a:t>
              </a:r>
              <a:r>
                <a:rPr kumimoji="1" lang="en-US" altLang="ja-JP" sz="1800" b="1" dirty="0">
                  <a:latin typeface="+mn-ea"/>
                  <a:ea typeface="+mn-ea"/>
                </a:rPr>
                <a:t>PDF</a:t>
              </a:r>
              <a:r>
                <a:rPr kumimoji="1" lang="ja-JP" altLang="en-US" sz="1800" b="1" dirty="0">
                  <a:latin typeface="+mn-ea"/>
                  <a:ea typeface="+mn-ea"/>
                </a:rPr>
                <a:t>化・印刷</a:t>
              </a:r>
              <a:endParaRPr kumimoji="1" lang="en-US" altLang="ja-JP" sz="1800" b="1" dirty="0">
                <a:latin typeface="+mn-ea"/>
                <a:ea typeface="+mn-ea"/>
              </a:endParaRPr>
            </a:p>
            <a:p>
              <a:pPr>
                <a:lnSpc>
                  <a:spcPct val="150000"/>
                </a:lnSpc>
              </a:pPr>
              <a:r>
                <a:rPr kumimoji="1" lang="ja-JP" altLang="en-US" sz="1800" b="1" dirty="0">
                  <a:latin typeface="+mn-ea"/>
                  <a:ea typeface="+mn-ea"/>
                </a:rPr>
                <a:t>・報告書の出力</a:t>
              </a:r>
              <a:endParaRPr kumimoji="1" lang="en-US" altLang="ja-JP" sz="1800" b="1" dirty="0">
                <a:latin typeface="+mn-ea"/>
                <a:ea typeface="+mn-ea"/>
              </a:endParaRPr>
            </a:p>
            <a:p>
              <a:pPr>
                <a:lnSpc>
                  <a:spcPct val="150000"/>
                </a:lnSpc>
              </a:pPr>
              <a:r>
                <a:rPr kumimoji="1" lang="ja-JP" altLang="en-US" sz="1800" b="1" dirty="0">
                  <a:latin typeface="+mn-ea"/>
                  <a:ea typeface="+mn-ea"/>
                </a:rPr>
                <a:t>・既存の報告書について</a:t>
              </a:r>
              <a:endParaRPr kumimoji="1" lang="en-US" altLang="ja-JP" sz="1800" b="1" dirty="0">
                <a:latin typeface="+mn-ea"/>
                <a:ea typeface="+mn-ea"/>
              </a:endParaRPr>
            </a:p>
            <a:p>
              <a:pPr>
                <a:lnSpc>
                  <a:spcPct val="150000"/>
                </a:lnSpc>
              </a:pPr>
              <a:r>
                <a:rPr kumimoji="1" lang="ja-JP" altLang="en-US" sz="1800" b="1" dirty="0">
                  <a:latin typeface="+mn-ea"/>
                  <a:ea typeface="+mn-ea"/>
                </a:rPr>
                <a:t>・その他の変更点について</a:t>
              </a:r>
              <a:endParaRPr kumimoji="1" lang="en-US" altLang="ja-JP" sz="1800" b="1" dirty="0">
                <a:latin typeface="+mn-ea"/>
                <a:ea typeface="+mn-ea"/>
              </a:endParaRPr>
            </a:p>
            <a:p>
              <a:pPr>
                <a:lnSpc>
                  <a:spcPct val="150000"/>
                </a:lnSpc>
              </a:pPr>
              <a:r>
                <a:rPr kumimoji="1" lang="ja-JP" altLang="en-US" sz="1800" b="1" dirty="0">
                  <a:latin typeface="+mn-ea"/>
                  <a:ea typeface="+mn-ea"/>
                </a:rPr>
                <a:t>・アップデートについて</a:t>
              </a:r>
              <a:endParaRPr kumimoji="1" lang="en-US" altLang="ja-JP" sz="1800" b="1" dirty="0">
                <a:latin typeface="+mn-ea"/>
                <a:ea typeface="+mn-ea"/>
              </a:endParaRPr>
            </a:p>
            <a:p>
              <a:pPr>
                <a:lnSpc>
                  <a:spcPct val="150000"/>
                </a:lnSpc>
              </a:pPr>
              <a:r>
                <a:rPr kumimoji="1" lang="ja-JP" altLang="en-US" sz="1800" b="1" dirty="0">
                  <a:latin typeface="+mn-ea"/>
                  <a:ea typeface="+mn-ea"/>
                </a:rPr>
                <a:t>・</a:t>
              </a:r>
              <a:r>
                <a:rPr kumimoji="1" lang="en-US" altLang="ja-JP" sz="1800" b="1" dirty="0">
                  <a:latin typeface="+mn-ea"/>
                  <a:ea typeface="+mn-ea"/>
                </a:rPr>
                <a:t>Q</a:t>
              </a:r>
              <a:r>
                <a:rPr kumimoji="1" lang="ja-JP" altLang="en-US" sz="1800" b="1" dirty="0">
                  <a:latin typeface="+mn-ea"/>
                  <a:ea typeface="+mn-ea"/>
                </a:rPr>
                <a:t>＆</a:t>
              </a:r>
              <a:r>
                <a:rPr kumimoji="1" lang="en-US" altLang="ja-JP" sz="1800" b="1" dirty="0">
                  <a:latin typeface="+mn-ea"/>
                  <a:ea typeface="+mn-ea"/>
                </a:rPr>
                <a:t>A</a:t>
              </a:r>
            </a:p>
          </p:txBody>
        </p:sp>
        <p:sp>
          <p:nvSpPr>
            <p:cNvPr id="4" name="テキスト ボックス 3">
              <a:extLst>
                <a:ext uri="{FF2B5EF4-FFF2-40B4-BE49-F238E27FC236}">
                  <a16:creationId xmlns:a16="http://schemas.microsoft.com/office/drawing/2014/main" id="{35CEE26A-EE1C-487E-B660-20B3935AF1EC}"/>
                </a:ext>
              </a:extLst>
            </p:cNvPr>
            <p:cNvSpPr txBox="1"/>
            <p:nvPr/>
          </p:nvSpPr>
          <p:spPr>
            <a:xfrm>
              <a:off x="5684376" y="1102021"/>
              <a:ext cx="1077539" cy="5459187"/>
            </a:xfrm>
            <a:prstGeom prst="rect">
              <a:avLst/>
            </a:prstGeom>
            <a:noFill/>
          </p:spPr>
          <p:txBody>
            <a:bodyPr wrap="square" rtlCol="0">
              <a:spAutoFit/>
            </a:bodyPr>
            <a:lstStyle/>
            <a:p>
              <a:pPr>
                <a:lnSpc>
                  <a:spcPct val="150000"/>
                </a:lnSpc>
              </a:pPr>
              <a:r>
                <a:rPr kumimoji="1" lang="en-US" altLang="ja-JP" sz="1800" dirty="0">
                  <a:latin typeface="+mn-ea"/>
                  <a:ea typeface="+mn-ea"/>
                </a:rPr>
                <a:t>p.3-6</a:t>
              </a:r>
            </a:p>
            <a:p>
              <a:pPr>
                <a:lnSpc>
                  <a:spcPct val="150000"/>
                </a:lnSpc>
              </a:pPr>
              <a:r>
                <a:rPr kumimoji="1" lang="en-US" altLang="ja-JP" sz="1800" dirty="0">
                  <a:latin typeface="+mn-ea"/>
                  <a:ea typeface="+mn-ea"/>
                </a:rPr>
                <a:t>p.7</a:t>
              </a:r>
            </a:p>
            <a:p>
              <a:pPr>
                <a:lnSpc>
                  <a:spcPct val="150000"/>
                </a:lnSpc>
              </a:pPr>
              <a:r>
                <a:rPr kumimoji="1" lang="en-US" altLang="ja-JP" sz="1800" dirty="0">
                  <a:latin typeface="+mn-ea"/>
                  <a:ea typeface="+mn-ea"/>
                </a:rPr>
                <a:t>p.8</a:t>
              </a:r>
            </a:p>
            <a:p>
              <a:pPr>
                <a:lnSpc>
                  <a:spcPct val="150000"/>
                </a:lnSpc>
              </a:pPr>
              <a:r>
                <a:rPr kumimoji="1" lang="en-US" altLang="ja-JP" sz="1800" dirty="0">
                  <a:latin typeface="+mn-ea"/>
                  <a:ea typeface="+mn-ea"/>
                </a:rPr>
                <a:t>p.9</a:t>
              </a:r>
            </a:p>
            <a:p>
              <a:pPr>
                <a:lnSpc>
                  <a:spcPct val="150000"/>
                </a:lnSpc>
              </a:pPr>
              <a:r>
                <a:rPr kumimoji="1" lang="en-US" altLang="ja-JP" sz="1800" dirty="0">
                  <a:latin typeface="+mn-ea"/>
                  <a:ea typeface="+mn-ea"/>
                </a:rPr>
                <a:t>p.10</a:t>
              </a:r>
            </a:p>
            <a:p>
              <a:pPr>
                <a:lnSpc>
                  <a:spcPct val="150000"/>
                </a:lnSpc>
              </a:pPr>
              <a:r>
                <a:rPr kumimoji="1" lang="en-US" altLang="ja-JP" sz="1800" dirty="0">
                  <a:latin typeface="+mn-ea"/>
                  <a:ea typeface="+mn-ea"/>
                </a:rPr>
                <a:t>p.11</a:t>
              </a:r>
            </a:p>
            <a:p>
              <a:pPr>
                <a:lnSpc>
                  <a:spcPct val="150000"/>
                </a:lnSpc>
              </a:pPr>
              <a:r>
                <a:rPr kumimoji="1" lang="en-US" altLang="ja-JP" sz="1800" dirty="0">
                  <a:latin typeface="+mn-ea"/>
                  <a:ea typeface="+mn-ea"/>
                </a:rPr>
                <a:t>p.12-28</a:t>
              </a:r>
            </a:p>
            <a:p>
              <a:pPr>
                <a:lnSpc>
                  <a:spcPct val="150000"/>
                </a:lnSpc>
              </a:pPr>
              <a:r>
                <a:rPr kumimoji="1" lang="en-US" altLang="ja-JP" sz="1800" dirty="0">
                  <a:latin typeface="+mn-ea"/>
                  <a:ea typeface="+mn-ea"/>
                </a:rPr>
                <a:t>p.29</a:t>
              </a:r>
            </a:p>
            <a:p>
              <a:pPr>
                <a:lnSpc>
                  <a:spcPct val="150000"/>
                </a:lnSpc>
              </a:pPr>
              <a:r>
                <a:rPr kumimoji="1" lang="en-US" altLang="ja-JP" sz="1800" dirty="0">
                  <a:latin typeface="+mn-ea"/>
                  <a:ea typeface="+mn-ea"/>
                </a:rPr>
                <a:t>p.30</a:t>
              </a:r>
            </a:p>
            <a:p>
              <a:pPr>
                <a:lnSpc>
                  <a:spcPct val="150000"/>
                </a:lnSpc>
              </a:pPr>
              <a:r>
                <a:rPr kumimoji="1" lang="en-US" altLang="ja-JP" sz="1800" dirty="0">
                  <a:latin typeface="+mn-ea"/>
                  <a:ea typeface="+mn-ea"/>
                </a:rPr>
                <a:t>p.31</a:t>
              </a:r>
            </a:p>
            <a:p>
              <a:pPr>
                <a:lnSpc>
                  <a:spcPct val="150000"/>
                </a:lnSpc>
              </a:pPr>
              <a:r>
                <a:rPr kumimoji="1" lang="en-US" altLang="ja-JP" sz="1800" dirty="0">
                  <a:latin typeface="+mn-ea"/>
                  <a:ea typeface="+mn-ea"/>
                </a:rPr>
                <a:t>p.32-33</a:t>
              </a:r>
            </a:p>
            <a:p>
              <a:pPr>
                <a:lnSpc>
                  <a:spcPct val="150000"/>
                </a:lnSpc>
              </a:pPr>
              <a:r>
                <a:rPr kumimoji="1" lang="en-US" altLang="ja-JP" sz="1800" dirty="0">
                  <a:latin typeface="+mn-ea"/>
                  <a:ea typeface="+mn-ea"/>
                </a:rPr>
                <a:t>p.34</a:t>
              </a:r>
            </a:p>
            <a:p>
              <a:pPr>
                <a:lnSpc>
                  <a:spcPct val="150000"/>
                </a:lnSpc>
              </a:pPr>
              <a:r>
                <a:rPr kumimoji="1" lang="en-US" altLang="ja-JP" sz="1800" dirty="0">
                  <a:latin typeface="+mn-ea"/>
                  <a:ea typeface="+mn-ea"/>
                </a:rPr>
                <a:t>p.35</a:t>
              </a:r>
              <a:endParaRPr kumimoji="1" lang="ja-JP" altLang="en-US" sz="1800" dirty="0">
                <a:latin typeface="+mn-ea"/>
                <a:ea typeface="+mn-ea"/>
              </a:endParaRPr>
            </a:p>
          </p:txBody>
        </p:sp>
      </p:grpSp>
    </p:spTree>
    <p:extLst>
      <p:ext uri="{BB962C8B-B14F-4D97-AF65-F5344CB8AC3E}">
        <p14:creationId xmlns:p14="http://schemas.microsoft.com/office/powerpoint/2010/main" val="455197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1A36D149-9FD1-4127-A575-D394C3D9B99F}"/>
              </a:ext>
            </a:extLst>
          </p:cNvPr>
          <p:cNvGrpSpPr/>
          <p:nvPr/>
        </p:nvGrpSpPr>
        <p:grpSpPr>
          <a:xfrm>
            <a:off x="95081" y="1458468"/>
            <a:ext cx="7420328" cy="2040626"/>
            <a:chOff x="0" y="2408687"/>
            <a:chExt cx="7420328" cy="2040626"/>
          </a:xfrm>
        </p:grpSpPr>
        <p:pic>
          <p:nvPicPr>
            <p:cNvPr id="5" name="図 4">
              <a:extLst>
                <a:ext uri="{FF2B5EF4-FFF2-40B4-BE49-F238E27FC236}">
                  <a16:creationId xmlns:a16="http://schemas.microsoft.com/office/drawing/2014/main" id="{1E9B69B8-4625-48ED-846B-E4E489E474A2}"/>
                </a:ext>
              </a:extLst>
            </p:cNvPr>
            <p:cNvPicPr>
              <a:picLocks noChangeAspect="1"/>
            </p:cNvPicPr>
            <p:nvPr/>
          </p:nvPicPr>
          <p:blipFill rotWithShape="1">
            <a:blip r:embed="rId2"/>
            <a:srcRect r="28630"/>
            <a:stretch/>
          </p:blipFill>
          <p:spPr>
            <a:xfrm>
              <a:off x="0" y="2408687"/>
              <a:ext cx="6526107" cy="2040626"/>
            </a:xfrm>
            <a:prstGeom prst="rect">
              <a:avLst/>
            </a:prstGeom>
          </p:spPr>
        </p:pic>
        <p:pic>
          <p:nvPicPr>
            <p:cNvPr id="8" name="図 7">
              <a:extLst>
                <a:ext uri="{FF2B5EF4-FFF2-40B4-BE49-F238E27FC236}">
                  <a16:creationId xmlns:a16="http://schemas.microsoft.com/office/drawing/2014/main" id="{22A0A3C4-209C-485F-93FB-30C417498DFE}"/>
                </a:ext>
              </a:extLst>
            </p:cNvPr>
            <p:cNvPicPr>
              <a:picLocks noChangeAspect="1"/>
            </p:cNvPicPr>
            <p:nvPr/>
          </p:nvPicPr>
          <p:blipFill rotWithShape="1">
            <a:blip r:embed="rId2"/>
            <a:srcRect l="90067"/>
            <a:stretch/>
          </p:blipFill>
          <p:spPr>
            <a:xfrm>
              <a:off x="6512094" y="2408687"/>
              <a:ext cx="908234" cy="2040626"/>
            </a:xfrm>
            <a:prstGeom prst="rect">
              <a:avLst/>
            </a:prstGeom>
          </p:spPr>
        </p:pic>
      </p:grpSp>
      <p:sp>
        <p:nvSpPr>
          <p:cNvPr id="2" name="タイトル 1">
            <a:extLst>
              <a:ext uri="{FF2B5EF4-FFF2-40B4-BE49-F238E27FC236}">
                <a16:creationId xmlns:a16="http://schemas.microsoft.com/office/drawing/2014/main" id="{395683E9-3BEE-4E5C-B739-B87B6B5DB5E1}"/>
              </a:ext>
            </a:extLst>
          </p:cNvPr>
          <p:cNvSpPr>
            <a:spLocks noGrp="1"/>
          </p:cNvSpPr>
          <p:nvPr>
            <p:ph type="title"/>
          </p:nvPr>
        </p:nvSpPr>
        <p:spPr/>
        <p:txBody>
          <a:bodyPr/>
          <a:lstStyle/>
          <a:p>
            <a:r>
              <a:rPr lang="ja-JP" altLang="en-US" dirty="0"/>
              <a:t>グリッド</a:t>
            </a:r>
            <a:r>
              <a:rPr lang="en-US" altLang="ja-JP" dirty="0"/>
              <a:t>(</a:t>
            </a:r>
            <a:r>
              <a:rPr lang="ja-JP" altLang="en-US" dirty="0"/>
              <a:t>単数選択</a:t>
            </a:r>
            <a:r>
              <a:rPr lang="en-US" altLang="ja-JP" dirty="0"/>
              <a:t>)</a:t>
            </a:r>
            <a:endParaRPr kumimoji="1" lang="ja-JP" altLang="en-US" dirty="0"/>
          </a:p>
        </p:txBody>
      </p:sp>
      <p:sp>
        <p:nvSpPr>
          <p:cNvPr id="10" name="テキスト ボックス 9">
            <a:extLst>
              <a:ext uri="{FF2B5EF4-FFF2-40B4-BE49-F238E27FC236}">
                <a16:creationId xmlns:a16="http://schemas.microsoft.com/office/drawing/2014/main" id="{2472C882-09F8-4EA3-BCC2-C614F383C011}"/>
              </a:ext>
            </a:extLst>
          </p:cNvPr>
          <p:cNvSpPr txBox="1"/>
          <p:nvPr/>
        </p:nvSpPr>
        <p:spPr>
          <a:xfrm>
            <a:off x="49709" y="652998"/>
            <a:ext cx="5955476" cy="923330"/>
          </a:xfrm>
          <a:prstGeom prst="rect">
            <a:avLst/>
          </a:prstGeom>
          <a:noFill/>
        </p:spPr>
        <p:txBody>
          <a:bodyPr wrap="none" rtlCol="0">
            <a:spAutoFit/>
          </a:bodyPr>
          <a:lstStyle/>
          <a:p>
            <a:r>
              <a:rPr kumimoji="1" lang="ja-JP" altLang="en-US" sz="1800" dirty="0">
                <a:latin typeface="+mn-ea"/>
                <a:ea typeface="+mn-ea"/>
              </a:rPr>
              <a:t>新しく</a:t>
            </a:r>
            <a:r>
              <a:rPr kumimoji="1" lang="ja-JP" altLang="en-US" sz="1800" b="1" dirty="0">
                <a:latin typeface="+mn-ea"/>
                <a:ea typeface="+mn-ea"/>
              </a:rPr>
              <a:t>グリッド項目</a:t>
            </a:r>
            <a:r>
              <a:rPr kumimoji="1" lang="ja-JP" altLang="en-US" sz="1800" dirty="0">
                <a:latin typeface="+mn-ea"/>
                <a:ea typeface="+mn-ea"/>
              </a:rPr>
              <a:t>が追加されました！</a:t>
            </a:r>
            <a:endParaRPr kumimoji="1" lang="en-US" altLang="ja-JP" sz="1800" dirty="0">
              <a:latin typeface="+mn-ea"/>
              <a:ea typeface="+mn-ea"/>
            </a:endParaRPr>
          </a:p>
          <a:p>
            <a:r>
              <a:rPr kumimoji="1" lang="ja-JP" altLang="en-US" sz="1800" dirty="0">
                <a:latin typeface="+mn-ea"/>
                <a:ea typeface="+mn-ea"/>
              </a:rPr>
              <a:t>選択肢が共通する設問を複数作成することができます。</a:t>
            </a:r>
            <a:endParaRPr kumimoji="1" lang="en-US" altLang="ja-JP" sz="1800" dirty="0">
              <a:latin typeface="+mn-ea"/>
              <a:ea typeface="+mn-ea"/>
            </a:endParaRPr>
          </a:p>
          <a:p>
            <a:r>
              <a:rPr kumimoji="1" lang="ja-JP" altLang="en-US" sz="1800" dirty="0">
                <a:latin typeface="+mn-ea"/>
                <a:ea typeface="+mn-ea"/>
              </a:rPr>
              <a:t>グリッドには</a:t>
            </a:r>
            <a:r>
              <a:rPr kumimoji="1" lang="ja-JP" altLang="en-US" sz="1800" b="1" dirty="0">
                <a:latin typeface="+mn-ea"/>
                <a:ea typeface="+mn-ea"/>
              </a:rPr>
              <a:t>単数選択</a:t>
            </a:r>
            <a:r>
              <a:rPr kumimoji="1" lang="ja-JP" altLang="en-US" sz="1800" dirty="0">
                <a:latin typeface="+mn-ea"/>
                <a:ea typeface="+mn-ea"/>
              </a:rPr>
              <a:t>と</a:t>
            </a:r>
            <a:r>
              <a:rPr kumimoji="1" lang="ja-JP" altLang="en-US" sz="1800" b="1" dirty="0">
                <a:latin typeface="+mn-ea"/>
                <a:ea typeface="+mn-ea"/>
              </a:rPr>
              <a:t>複数選択</a:t>
            </a:r>
            <a:r>
              <a:rPr kumimoji="1" lang="ja-JP" altLang="en-US" sz="1800" dirty="0">
                <a:latin typeface="+mn-ea"/>
                <a:ea typeface="+mn-ea"/>
              </a:rPr>
              <a:t>の</a:t>
            </a:r>
            <a:r>
              <a:rPr kumimoji="1" lang="en-US" altLang="ja-JP" sz="1800" dirty="0">
                <a:latin typeface="+mn-ea"/>
                <a:ea typeface="+mn-ea"/>
              </a:rPr>
              <a:t>2</a:t>
            </a:r>
            <a:r>
              <a:rPr kumimoji="1" lang="ja-JP" altLang="en-US" sz="1800" dirty="0">
                <a:latin typeface="+mn-ea"/>
                <a:ea typeface="+mn-ea"/>
              </a:rPr>
              <a:t>種類があります。</a:t>
            </a:r>
          </a:p>
        </p:txBody>
      </p:sp>
      <p:sp>
        <p:nvSpPr>
          <p:cNvPr id="11" name="正方形/長方形 10">
            <a:extLst>
              <a:ext uri="{FF2B5EF4-FFF2-40B4-BE49-F238E27FC236}">
                <a16:creationId xmlns:a16="http://schemas.microsoft.com/office/drawing/2014/main" id="{72894EF3-EBB3-43DA-A8DE-9BA05DAB8471}"/>
              </a:ext>
            </a:extLst>
          </p:cNvPr>
          <p:cNvSpPr/>
          <p:nvPr/>
        </p:nvSpPr>
        <p:spPr>
          <a:xfrm>
            <a:off x="4242330" y="1580763"/>
            <a:ext cx="1762856" cy="70370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66F71E1-3ECD-4018-B3CF-DE16216909D7}"/>
              </a:ext>
            </a:extLst>
          </p:cNvPr>
          <p:cNvSpPr/>
          <p:nvPr/>
        </p:nvSpPr>
        <p:spPr>
          <a:xfrm>
            <a:off x="4242330" y="2284464"/>
            <a:ext cx="760768" cy="621549"/>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AF21BD04-E0EA-445D-BE3D-8938EC512168}"/>
              </a:ext>
            </a:extLst>
          </p:cNvPr>
          <p:cNvPicPr>
            <a:picLocks noChangeAspect="1"/>
          </p:cNvPicPr>
          <p:nvPr/>
        </p:nvPicPr>
        <p:blipFill rotWithShape="1">
          <a:blip r:embed="rId3"/>
          <a:srcRect t="2820" b="29231"/>
          <a:stretch/>
        </p:blipFill>
        <p:spPr>
          <a:xfrm>
            <a:off x="49709" y="3894991"/>
            <a:ext cx="2350988" cy="2839941"/>
          </a:xfrm>
          <a:prstGeom prst="rect">
            <a:avLst/>
          </a:prstGeom>
          <a:ln>
            <a:solidFill>
              <a:schemeClr val="bg1">
                <a:lumMod val="75000"/>
              </a:schemeClr>
            </a:solidFill>
          </a:ln>
        </p:spPr>
      </p:pic>
      <p:sp>
        <p:nvSpPr>
          <p:cNvPr id="22" name="正方形/長方形 21">
            <a:extLst>
              <a:ext uri="{FF2B5EF4-FFF2-40B4-BE49-F238E27FC236}">
                <a16:creationId xmlns:a16="http://schemas.microsoft.com/office/drawing/2014/main" id="{61D37509-C699-4F3E-89BD-569EE6F78E46}"/>
              </a:ext>
            </a:extLst>
          </p:cNvPr>
          <p:cNvSpPr/>
          <p:nvPr/>
        </p:nvSpPr>
        <p:spPr>
          <a:xfrm>
            <a:off x="57558" y="6444762"/>
            <a:ext cx="760768" cy="301275"/>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BE112E79-0207-48E6-A5D8-EFCE5147C235}"/>
              </a:ext>
            </a:extLst>
          </p:cNvPr>
          <p:cNvSpPr txBox="1"/>
          <p:nvPr/>
        </p:nvSpPr>
        <p:spPr>
          <a:xfrm>
            <a:off x="49709" y="3549462"/>
            <a:ext cx="1082348" cy="307777"/>
          </a:xfrm>
          <a:prstGeom prst="rect">
            <a:avLst/>
          </a:prstGeom>
          <a:noFill/>
        </p:spPr>
        <p:txBody>
          <a:bodyPr wrap="none" rtlCol="0">
            <a:spAutoFit/>
          </a:bodyPr>
          <a:lstStyle/>
          <a:p>
            <a:r>
              <a:rPr kumimoji="1" lang="ja-JP" altLang="en-US" b="1" dirty="0">
                <a:latin typeface="+mn-ea"/>
                <a:ea typeface="+mn-ea"/>
              </a:rPr>
              <a:t>報告書作成</a:t>
            </a:r>
          </a:p>
        </p:txBody>
      </p:sp>
      <p:sp>
        <p:nvSpPr>
          <p:cNvPr id="24" name="テキスト ボックス 23">
            <a:extLst>
              <a:ext uri="{FF2B5EF4-FFF2-40B4-BE49-F238E27FC236}">
                <a16:creationId xmlns:a16="http://schemas.microsoft.com/office/drawing/2014/main" id="{26F6C37C-2D75-4E20-9A68-3EC5EA5DC537}"/>
              </a:ext>
            </a:extLst>
          </p:cNvPr>
          <p:cNvSpPr txBox="1"/>
          <p:nvPr/>
        </p:nvSpPr>
        <p:spPr>
          <a:xfrm>
            <a:off x="6827082" y="3511710"/>
            <a:ext cx="1082348" cy="307777"/>
          </a:xfrm>
          <a:prstGeom prst="rect">
            <a:avLst/>
          </a:prstGeom>
          <a:noFill/>
        </p:spPr>
        <p:txBody>
          <a:bodyPr wrap="none" rtlCol="0">
            <a:spAutoFit/>
          </a:bodyPr>
          <a:lstStyle/>
          <a:p>
            <a:r>
              <a:rPr kumimoji="1" lang="ja-JP" altLang="en-US" b="1" dirty="0">
                <a:latin typeface="+mn-ea"/>
                <a:ea typeface="+mn-ea"/>
              </a:rPr>
              <a:t>報告書閲覧</a:t>
            </a:r>
          </a:p>
        </p:txBody>
      </p:sp>
      <p:sp>
        <p:nvSpPr>
          <p:cNvPr id="25" name="四角形: 角を丸くする 24">
            <a:extLst>
              <a:ext uri="{FF2B5EF4-FFF2-40B4-BE49-F238E27FC236}">
                <a16:creationId xmlns:a16="http://schemas.microsoft.com/office/drawing/2014/main" id="{81F8FE19-A6CC-4B1D-84C9-92D469BE4741}"/>
              </a:ext>
            </a:extLst>
          </p:cNvPr>
          <p:cNvSpPr/>
          <p:nvPr/>
        </p:nvSpPr>
        <p:spPr>
          <a:xfrm>
            <a:off x="1096559" y="5657561"/>
            <a:ext cx="1263753" cy="517149"/>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選択肢を</a:t>
            </a:r>
            <a:endParaRPr kumimoji="1" lang="en-US" altLang="ja-JP" sz="1000" dirty="0">
              <a:solidFill>
                <a:schemeClr val="tx1"/>
              </a:solidFill>
            </a:endParaRPr>
          </a:p>
          <a:p>
            <a:pPr algn="ctr"/>
            <a:r>
              <a:rPr kumimoji="1" lang="ja-JP" altLang="en-US" sz="1000" dirty="0">
                <a:solidFill>
                  <a:schemeClr val="tx1"/>
                </a:solidFill>
              </a:rPr>
              <a:t>タップするだけ！</a:t>
            </a:r>
          </a:p>
        </p:txBody>
      </p:sp>
      <p:pic>
        <p:nvPicPr>
          <p:cNvPr id="26" name="図 25">
            <a:extLst>
              <a:ext uri="{FF2B5EF4-FFF2-40B4-BE49-F238E27FC236}">
                <a16:creationId xmlns:a16="http://schemas.microsoft.com/office/drawing/2014/main" id="{28584629-6978-475D-A615-71CA6ACADB2D}"/>
              </a:ext>
            </a:extLst>
          </p:cNvPr>
          <p:cNvPicPr>
            <a:picLocks noChangeAspect="1"/>
          </p:cNvPicPr>
          <p:nvPr/>
        </p:nvPicPr>
        <p:blipFill>
          <a:blip r:embed="rId4"/>
          <a:stretch>
            <a:fillRect/>
          </a:stretch>
        </p:blipFill>
        <p:spPr>
          <a:xfrm>
            <a:off x="744132" y="5786186"/>
            <a:ext cx="232907" cy="484446"/>
          </a:xfrm>
          <a:prstGeom prst="rect">
            <a:avLst/>
          </a:prstGeom>
        </p:spPr>
      </p:pic>
      <p:grpSp>
        <p:nvGrpSpPr>
          <p:cNvPr id="41" name="グループ化 40">
            <a:extLst>
              <a:ext uri="{FF2B5EF4-FFF2-40B4-BE49-F238E27FC236}">
                <a16:creationId xmlns:a16="http://schemas.microsoft.com/office/drawing/2014/main" id="{405D09E4-7F37-460A-9311-5AFBF9C31C5F}"/>
              </a:ext>
            </a:extLst>
          </p:cNvPr>
          <p:cNvGrpSpPr/>
          <p:nvPr/>
        </p:nvGrpSpPr>
        <p:grpSpPr>
          <a:xfrm>
            <a:off x="2743290" y="3557599"/>
            <a:ext cx="3826657" cy="3243714"/>
            <a:chOff x="2641851" y="3581010"/>
            <a:chExt cx="3826657" cy="3243714"/>
          </a:xfrm>
        </p:grpSpPr>
        <p:sp>
          <p:nvSpPr>
            <p:cNvPr id="37" name="四角形: 角を丸くする 36">
              <a:extLst>
                <a:ext uri="{FF2B5EF4-FFF2-40B4-BE49-F238E27FC236}">
                  <a16:creationId xmlns:a16="http://schemas.microsoft.com/office/drawing/2014/main" id="{ADC77F38-30D1-45A4-9526-7D7B6CD40FB9}"/>
                </a:ext>
              </a:extLst>
            </p:cNvPr>
            <p:cNvSpPr/>
            <p:nvPr/>
          </p:nvSpPr>
          <p:spPr>
            <a:xfrm>
              <a:off x="2641851" y="3741101"/>
              <a:ext cx="3826657" cy="3083623"/>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9D0E3905-0250-4851-9C39-625E861998F9}"/>
                </a:ext>
              </a:extLst>
            </p:cNvPr>
            <p:cNvPicPr>
              <a:picLocks noChangeAspect="1"/>
            </p:cNvPicPr>
            <p:nvPr/>
          </p:nvPicPr>
          <p:blipFill rotWithShape="1">
            <a:blip r:embed="rId3"/>
            <a:srcRect t="9766" b="29687"/>
            <a:stretch/>
          </p:blipFill>
          <p:spPr>
            <a:xfrm>
              <a:off x="4601205" y="4907348"/>
              <a:ext cx="1632958" cy="1757675"/>
            </a:xfrm>
            <a:prstGeom prst="rect">
              <a:avLst/>
            </a:prstGeom>
            <a:ln>
              <a:solidFill>
                <a:schemeClr val="bg1">
                  <a:lumMod val="75000"/>
                </a:schemeClr>
              </a:solidFill>
            </a:ln>
          </p:spPr>
        </p:pic>
        <p:pic>
          <p:nvPicPr>
            <p:cNvPr id="21" name="図 20">
              <a:extLst>
                <a:ext uri="{FF2B5EF4-FFF2-40B4-BE49-F238E27FC236}">
                  <a16:creationId xmlns:a16="http://schemas.microsoft.com/office/drawing/2014/main" id="{7B892966-E166-4A8B-A6CB-DBFCE9794B31}"/>
                </a:ext>
              </a:extLst>
            </p:cNvPr>
            <p:cNvPicPr>
              <a:picLocks noChangeAspect="1"/>
            </p:cNvPicPr>
            <p:nvPr/>
          </p:nvPicPr>
          <p:blipFill rotWithShape="1">
            <a:blip r:embed="rId5"/>
            <a:srcRect t="2692"/>
            <a:stretch/>
          </p:blipFill>
          <p:spPr>
            <a:xfrm>
              <a:off x="2909839" y="3999809"/>
              <a:ext cx="1571846" cy="2719160"/>
            </a:xfrm>
            <a:prstGeom prst="rect">
              <a:avLst/>
            </a:prstGeom>
            <a:ln>
              <a:solidFill>
                <a:schemeClr val="bg1">
                  <a:lumMod val="75000"/>
                </a:schemeClr>
              </a:solidFill>
            </a:ln>
          </p:spPr>
        </p:pic>
        <p:sp>
          <p:nvSpPr>
            <p:cNvPr id="36" name="テキスト ボックス 35">
              <a:extLst>
                <a:ext uri="{FF2B5EF4-FFF2-40B4-BE49-F238E27FC236}">
                  <a16:creationId xmlns:a16="http://schemas.microsoft.com/office/drawing/2014/main" id="{55731E49-EC8F-4AC9-A0CE-53D78BE5BA0D}"/>
                </a:ext>
              </a:extLst>
            </p:cNvPr>
            <p:cNvSpPr txBox="1"/>
            <p:nvPr/>
          </p:nvSpPr>
          <p:spPr>
            <a:xfrm>
              <a:off x="4484561" y="4219454"/>
              <a:ext cx="1866246" cy="461665"/>
            </a:xfrm>
            <a:prstGeom prst="rect">
              <a:avLst/>
            </a:prstGeom>
            <a:noFill/>
          </p:spPr>
          <p:txBody>
            <a:bodyPr wrap="square" rtlCol="0">
              <a:spAutoFit/>
            </a:bodyPr>
            <a:lstStyle/>
            <a:p>
              <a:r>
                <a:rPr kumimoji="1" lang="ja-JP" altLang="en-US" sz="1200" dirty="0">
                  <a:latin typeface="+mn-ea"/>
                  <a:ea typeface="+mn-ea"/>
                </a:rPr>
                <a:t>設定によっては設問を</a:t>
              </a:r>
              <a:endParaRPr kumimoji="1" lang="en-US" altLang="ja-JP" sz="1200" dirty="0">
                <a:latin typeface="+mn-ea"/>
                <a:ea typeface="+mn-ea"/>
              </a:endParaRPr>
            </a:p>
            <a:p>
              <a:r>
                <a:rPr kumimoji="1" lang="ja-JP" altLang="en-US" sz="1200" dirty="0">
                  <a:latin typeface="+mn-ea"/>
                  <a:ea typeface="+mn-ea"/>
                </a:rPr>
                <a:t>追加することもできます</a:t>
              </a:r>
              <a:endParaRPr kumimoji="1" lang="en-US" altLang="ja-JP" sz="1200" dirty="0">
                <a:latin typeface="+mn-ea"/>
                <a:ea typeface="+mn-ea"/>
              </a:endParaRPr>
            </a:p>
          </p:txBody>
        </p:sp>
        <p:sp>
          <p:nvSpPr>
            <p:cNvPr id="39" name="四角形: 角を丸くする 38">
              <a:extLst>
                <a:ext uri="{FF2B5EF4-FFF2-40B4-BE49-F238E27FC236}">
                  <a16:creationId xmlns:a16="http://schemas.microsoft.com/office/drawing/2014/main" id="{CAC5BB15-D54F-4DB6-B08B-8BDDA06CE4A5}"/>
                </a:ext>
              </a:extLst>
            </p:cNvPr>
            <p:cNvSpPr/>
            <p:nvPr/>
          </p:nvSpPr>
          <p:spPr>
            <a:xfrm>
              <a:off x="2866126" y="3581010"/>
              <a:ext cx="1464157" cy="307777"/>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項目の追加</a:t>
              </a:r>
            </a:p>
          </p:txBody>
        </p:sp>
      </p:grpSp>
      <p:cxnSp>
        <p:nvCxnSpPr>
          <p:cNvPr id="43" name="コネクタ: カギ線 42">
            <a:extLst>
              <a:ext uri="{FF2B5EF4-FFF2-40B4-BE49-F238E27FC236}">
                <a16:creationId xmlns:a16="http://schemas.microsoft.com/office/drawing/2014/main" id="{8CE02775-9640-4814-8DFC-28F14B5856A3}"/>
              </a:ext>
            </a:extLst>
          </p:cNvPr>
          <p:cNvCxnSpPr>
            <a:stCxn id="22" idx="3"/>
            <a:endCxn id="37" idx="1"/>
          </p:cNvCxnSpPr>
          <p:nvPr/>
        </p:nvCxnSpPr>
        <p:spPr>
          <a:xfrm flipV="1">
            <a:off x="818326" y="5259502"/>
            <a:ext cx="1924964" cy="1335898"/>
          </a:xfrm>
          <a:prstGeom prst="bentConnector3">
            <a:avLst>
              <a:gd name="adj1" fmla="val 88367"/>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7E704CC3-4B9B-4D06-8D57-7E9B21BB3C17}"/>
              </a:ext>
            </a:extLst>
          </p:cNvPr>
          <p:cNvGrpSpPr/>
          <p:nvPr/>
        </p:nvGrpSpPr>
        <p:grpSpPr>
          <a:xfrm>
            <a:off x="6847909" y="3823199"/>
            <a:ext cx="1841447" cy="3009797"/>
            <a:chOff x="6692818" y="3788902"/>
            <a:chExt cx="1841447" cy="3009797"/>
          </a:xfrm>
        </p:grpSpPr>
        <p:grpSp>
          <p:nvGrpSpPr>
            <p:cNvPr id="53" name="グループ化 52">
              <a:extLst>
                <a:ext uri="{FF2B5EF4-FFF2-40B4-BE49-F238E27FC236}">
                  <a16:creationId xmlns:a16="http://schemas.microsoft.com/office/drawing/2014/main" id="{AA9E7CA6-6557-444C-923F-F18BB37AE17B}"/>
                </a:ext>
              </a:extLst>
            </p:cNvPr>
            <p:cNvGrpSpPr/>
            <p:nvPr/>
          </p:nvGrpSpPr>
          <p:grpSpPr>
            <a:xfrm>
              <a:off x="6692818" y="3788902"/>
              <a:ext cx="1841447" cy="3009797"/>
              <a:chOff x="6576112" y="3722491"/>
              <a:chExt cx="1841447" cy="3009797"/>
            </a:xfrm>
          </p:grpSpPr>
          <p:pic>
            <p:nvPicPr>
              <p:cNvPr id="49" name="図 48">
                <a:extLst>
                  <a:ext uri="{FF2B5EF4-FFF2-40B4-BE49-F238E27FC236}">
                    <a16:creationId xmlns:a16="http://schemas.microsoft.com/office/drawing/2014/main" id="{FC12A531-566B-4296-8B17-250BF88AF4DD}"/>
                  </a:ext>
                </a:extLst>
              </p:cNvPr>
              <p:cNvPicPr>
                <a:picLocks noChangeAspect="1"/>
              </p:cNvPicPr>
              <p:nvPr/>
            </p:nvPicPr>
            <p:blipFill rotWithShape="1">
              <a:blip r:embed="rId6"/>
              <a:srcRect t="2984" b="19957"/>
              <a:stretch/>
            </p:blipFill>
            <p:spPr>
              <a:xfrm>
                <a:off x="6576112" y="3722491"/>
                <a:ext cx="1841124" cy="2522244"/>
              </a:xfrm>
              <a:prstGeom prst="rect">
                <a:avLst/>
              </a:prstGeom>
            </p:spPr>
          </p:pic>
          <p:pic>
            <p:nvPicPr>
              <p:cNvPr id="50" name="図 49">
                <a:extLst>
                  <a:ext uri="{FF2B5EF4-FFF2-40B4-BE49-F238E27FC236}">
                    <a16:creationId xmlns:a16="http://schemas.microsoft.com/office/drawing/2014/main" id="{C54D2C65-09F0-4117-857B-A5E5C9596424}"/>
                  </a:ext>
                </a:extLst>
              </p:cNvPr>
              <p:cNvPicPr>
                <a:picLocks noChangeAspect="1"/>
              </p:cNvPicPr>
              <p:nvPr/>
            </p:nvPicPr>
            <p:blipFill rotWithShape="1">
              <a:blip r:embed="rId6"/>
              <a:srcRect t="38205"/>
              <a:stretch/>
            </p:blipFill>
            <p:spPr>
              <a:xfrm>
                <a:off x="6576435" y="4709663"/>
                <a:ext cx="1841124" cy="2022625"/>
              </a:xfrm>
              <a:prstGeom prst="rect">
                <a:avLst/>
              </a:prstGeom>
            </p:spPr>
          </p:pic>
        </p:grpSp>
        <p:sp>
          <p:nvSpPr>
            <p:cNvPr id="55" name="正方形/長方形 54">
              <a:extLst>
                <a:ext uri="{FF2B5EF4-FFF2-40B4-BE49-F238E27FC236}">
                  <a16:creationId xmlns:a16="http://schemas.microsoft.com/office/drawing/2014/main" id="{BD254775-9AF0-45E4-9737-EC57B367F2B1}"/>
                </a:ext>
              </a:extLst>
            </p:cNvPr>
            <p:cNvSpPr/>
            <p:nvPr/>
          </p:nvSpPr>
          <p:spPr>
            <a:xfrm>
              <a:off x="6712757" y="3788903"/>
              <a:ext cx="1821122" cy="297023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吹き出し: 角を丸めた四角形 57">
            <a:extLst>
              <a:ext uri="{FF2B5EF4-FFF2-40B4-BE49-F238E27FC236}">
                <a16:creationId xmlns:a16="http://schemas.microsoft.com/office/drawing/2014/main" id="{23CA60A7-D7FB-4453-A44F-F2F4549028CE}"/>
              </a:ext>
            </a:extLst>
          </p:cNvPr>
          <p:cNvSpPr/>
          <p:nvPr/>
        </p:nvSpPr>
        <p:spPr>
          <a:xfrm>
            <a:off x="5312148" y="2700546"/>
            <a:ext cx="1762856" cy="486845"/>
          </a:xfrm>
          <a:prstGeom prst="wedgeRoundRectCallout">
            <a:avLst>
              <a:gd name="adj1" fmla="val -77411"/>
              <a:gd name="adj2" fmla="val 31798"/>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設問を追加したい場合は</a:t>
            </a:r>
            <a:endParaRPr kumimoji="1" lang="en-US" altLang="ja-JP" sz="1000" dirty="0">
              <a:solidFill>
                <a:schemeClr val="tx1"/>
              </a:solidFill>
            </a:endParaRPr>
          </a:p>
          <a:p>
            <a:pPr algn="ctr"/>
            <a:r>
              <a:rPr kumimoji="1" lang="ja-JP" altLang="en-US" sz="1000" dirty="0">
                <a:solidFill>
                  <a:schemeClr val="tx1"/>
                </a:solidFill>
              </a:rPr>
              <a:t>ここで設定</a:t>
            </a:r>
          </a:p>
        </p:txBody>
      </p:sp>
      <p:sp>
        <p:nvSpPr>
          <p:cNvPr id="59" name="正方形/長方形 58">
            <a:extLst>
              <a:ext uri="{FF2B5EF4-FFF2-40B4-BE49-F238E27FC236}">
                <a16:creationId xmlns:a16="http://schemas.microsoft.com/office/drawing/2014/main" id="{099BF9B4-155E-4CFC-B184-1D2CDFB8F169}"/>
              </a:ext>
            </a:extLst>
          </p:cNvPr>
          <p:cNvSpPr/>
          <p:nvPr/>
        </p:nvSpPr>
        <p:spPr>
          <a:xfrm>
            <a:off x="6886804" y="4810371"/>
            <a:ext cx="1802166" cy="153507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515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7B9AC68E-2BBC-4FB0-A768-57DA0BBF3B7B}"/>
              </a:ext>
            </a:extLst>
          </p:cNvPr>
          <p:cNvGrpSpPr/>
          <p:nvPr/>
        </p:nvGrpSpPr>
        <p:grpSpPr>
          <a:xfrm>
            <a:off x="207015" y="808861"/>
            <a:ext cx="6730860" cy="2032619"/>
            <a:chOff x="0" y="2412690"/>
            <a:chExt cx="6730860" cy="2032619"/>
          </a:xfrm>
        </p:grpSpPr>
        <p:pic>
          <p:nvPicPr>
            <p:cNvPr id="33" name="図 32">
              <a:extLst>
                <a:ext uri="{FF2B5EF4-FFF2-40B4-BE49-F238E27FC236}">
                  <a16:creationId xmlns:a16="http://schemas.microsoft.com/office/drawing/2014/main" id="{8F8DC532-F7F8-4A5C-A89B-B64A86395BF3}"/>
                </a:ext>
              </a:extLst>
            </p:cNvPr>
            <p:cNvPicPr>
              <a:picLocks noChangeAspect="1"/>
            </p:cNvPicPr>
            <p:nvPr/>
          </p:nvPicPr>
          <p:blipFill rotWithShape="1">
            <a:blip r:embed="rId2"/>
            <a:srcRect r="36827"/>
            <a:stretch/>
          </p:blipFill>
          <p:spPr>
            <a:xfrm>
              <a:off x="0" y="2412690"/>
              <a:ext cx="5776546" cy="2032619"/>
            </a:xfrm>
            <a:prstGeom prst="rect">
              <a:avLst/>
            </a:prstGeom>
          </p:spPr>
        </p:pic>
        <p:pic>
          <p:nvPicPr>
            <p:cNvPr id="35" name="図 34">
              <a:extLst>
                <a:ext uri="{FF2B5EF4-FFF2-40B4-BE49-F238E27FC236}">
                  <a16:creationId xmlns:a16="http://schemas.microsoft.com/office/drawing/2014/main" id="{5CC9B234-F697-40CB-BB8D-937A3CE6B737}"/>
                </a:ext>
              </a:extLst>
            </p:cNvPr>
            <p:cNvPicPr>
              <a:picLocks noChangeAspect="1"/>
            </p:cNvPicPr>
            <p:nvPr/>
          </p:nvPicPr>
          <p:blipFill rotWithShape="1">
            <a:blip r:embed="rId2"/>
            <a:srcRect l="88654"/>
            <a:stretch/>
          </p:blipFill>
          <p:spPr>
            <a:xfrm>
              <a:off x="5693368" y="2412690"/>
              <a:ext cx="1037492" cy="2032619"/>
            </a:xfrm>
            <a:prstGeom prst="rect">
              <a:avLst/>
            </a:prstGeom>
          </p:spPr>
        </p:pic>
      </p:grpSp>
      <p:sp>
        <p:nvSpPr>
          <p:cNvPr id="2" name="タイトル 1">
            <a:extLst>
              <a:ext uri="{FF2B5EF4-FFF2-40B4-BE49-F238E27FC236}">
                <a16:creationId xmlns:a16="http://schemas.microsoft.com/office/drawing/2014/main" id="{A52CB436-7970-42B6-AA79-A3A0037CBBDB}"/>
              </a:ext>
            </a:extLst>
          </p:cNvPr>
          <p:cNvSpPr>
            <a:spLocks noGrp="1"/>
          </p:cNvSpPr>
          <p:nvPr>
            <p:ph type="title"/>
          </p:nvPr>
        </p:nvSpPr>
        <p:spPr/>
        <p:txBody>
          <a:bodyPr/>
          <a:lstStyle/>
          <a:p>
            <a:r>
              <a:rPr kumimoji="1" lang="ja-JP" altLang="en-US" dirty="0"/>
              <a:t>グリッド</a:t>
            </a:r>
            <a:r>
              <a:rPr kumimoji="1" lang="en-US" altLang="ja-JP" dirty="0"/>
              <a:t>(</a:t>
            </a:r>
            <a:r>
              <a:rPr kumimoji="1" lang="ja-JP" altLang="en-US" dirty="0"/>
              <a:t>複数選択</a:t>
            </a:r>
            <a:r>
              <a:rPr kumimoji="1" lang="en-US" altLang="ja-JP" dirty="0"/>
              <a:t>)</a:t>
            </a:r>
            <a:endParaRPr kumimoji="1" lang="ja-JP" altLang="en-US" dirty="0"/>
          </a:p>
        </p:txBody>
      </p:sp>
      <p:sp>
        <p:nvSpPr>
          <p:cNvPr id="6" name="テキスト ボックス 5">
            <a:extLst>
              <a:ext uri="{FF2B5EF4-FFF2-40B4-BE49-F238E27FC236}">
                <a16:creationId xmlns:a16="http://schemas.microsoft.com/office/drawing/2014/main" id="{22ED285D-2CA8-4BD6-8724-8BAE5DFFFF00}"/>
              </a:ext>
            </a:extLst>
          </p:cNvPr>
          <p:cNvSpPr txBox="1"/>
          <p:nvPr/>
        </p:nvSpPr>
        <p:spPr>
          <a:xfrm>
            <a:off x="4742387" y="3797821"/>
            <a:ext cx="4647426" cy="2585323"/>
          </a:xfrm>
          <a:prstGeom prst="rect">
            <a:avLst/>
          </a:prstGeom>
          <a:noFill/>
        </p:spPr>
        <p:txBody>
          <a:bodyPr wrap="none" rtlCol="0">
            <a:spAutoFit/>
          </a:bodyPr>
          <a:lstStyle/>
          <a:p>
            <a:r>
              <a:rPr kumimoji="1" lang="ja-JP" altLang="en-US" sz="1800" dirty="0">
                <a:latin typeface="+mn-ea"/>
                <a:ea typeface="+mn-ea"/>
              </a:rPr>
              <a:t>複数選択のグリッド項目も</a:t>
            </a:r>
            <a:endParaRPr kumimoji="1" lang="en-US" altLang="ja-JP" sz="1800" dirty="0">
              <a:latin typeface="+mn-ea"/>
              <a:ea typeface="+mn-ea"/>
            </a:endParaRPr>
          </a:p>
          <a:p>
            <a:r>
              <a:rPr kumimoji="1" lang="ja-JP" altLang="en-US" sz="1800" dirty="0">
                <a:latin typeface="+mn-ea"/>
                <a:ea typeface="+mn-ea"/>
              </a:rPr>
              <a:t>基本的な操作・設定方法は</a:t>
            </a:r>
            <a:endParaRPr kumimoji="1" lang="en-US" altLang="ja-JP" sz="1800" dirty="0">
              <a:latin typeface="+mn-ea"/>
              <a:ea typeface="+mn-ea"/>
            </a:endParaRPr>
          </a:p>
          <a:p>
            <a:r>
              <a:rPr kumimoji="1" lang="ja-JP" altLang="en-US" sz="1800" dirty="0">
                <a:latin typeface="+mn-ea"/>
                <a:ea typeface="+mn-ea"/>
              </a:rPr>
              <a:t>単数選択のグリッドと同様です。</a:t>
            </a:r>
            <a:endParaRPr kumimoji="1" lang="en-US" altLang="ja-JP" sz="1800" dirty="0">
              <a:latin typeface="+mn-ea"/>
              <a:ea typeface="+mn-ea"/>
            </a:endParaRPr>
          </a:p>
          <a:p>
            <a:endParaRPr kumimoji="1" lang="en-US" altLang="ja-JP" sz="1800" dirty="0">
              <a:latin typeface="+mn-ea"/>
              <a:ea typeface="+mn-ea"/>
            </a:endParaRPr>
          </a:p>
          <a:p>
            <a:r>
              <a:rPr kumimoji="1" lang="ja-JP" altLang="en-US" sz="1800" dirty="0">
                <a:latin typeface="+mn-ea"/>
                <a:ea typeface="+mn-ea"/>
              </a:rPr>
              <a:t>設問の追加も</a:t>
            </a:r>
            <a:endParaRPr kumimoji="1" lang="en-US" altLang="ja-JP" sz="1800" dirty="0">
              <a:latin typeface="+mn-ea"/>
              <a:ea typeface="+mn-ea"/>
            </a:endParaRPr>
          </a:p>
          <a:p>
            <a:r>
              <a:rPr kumimoji="1" lang="ja-JP" altLang="en-US" sz="1800" dirty="0">
                <a:latin typeface="+mn-ea"/>
                <a:ea typeface="+mn-ea"/>
              </a:rPr>
              <a:t>単数選択のグリッドと同様に可能です。</a:t>
            </a:r>
            <a:endParaRPr kumimoji="1" lang="en-US" altLang="ja-JP" sz="1800" dirty="0">
              <a:latin typeface="+mn-ea"/>
              <a:ea typeface="+mn-ea"/>
            </a:endParaRPr>
          </a:p>
          <a:p>
            <a:endParaRPr kumimoji="1" lang="en-US" altLang="ja-JP" sz="1800" dirty="0">
              <a:latin typeface="+mn-ea"/>
              <a:ea typeface="+mn-ea"/>
            </a:endParaRPr>
          </a:p>
          <a:p>
            <a:r>
              <a:rPr kumimoji="1" lang="en-US" altLang="ja-JP" sz="1200" dirty="0">
                <a:latin typeface="+mn-ea"/>
                <a:ea typeface="+mn-ea"/>
              </a:rPr>
              <a:t>※</a:t>
            </a:r>
            <a:r>
              <a:rPr kumimoji="1" lang="ja-JP" altLang="en-US" sz="1200" dirty="0">
                <a:latin typeface="+mn-ea"/>
                <a:ea typeface="+mn-ea"/>
              </a:rPr>
              <a:t>グリッドで作られた項目は旧バージョンのアプリでは</a:t>
            </a:r>
            <a:endParaRPr kumimoji="1" lang="en-US" altLang="ja-JP" sz="1200" dirty="0">
              <a:latin typeface="+mn-ea"/>
              <a:ea typeface="+mn-ea"/>
            </a:endParaRPr>
          </a:p>
          <a:p>
            <a:r>
              <a:rPr kumimoji="1" lang="ja-JP" altLang="en-US" sz="1200" dirty="0">
                <a:latin typeface="+mn-ea"/>
                <a:ea typeface="+mn-ea"/>
              </a:rPr>
              <a:t>表示されません。</a:t>
            </a:r>
            <a:endParaRPr kumimoji="1" lang="en-US" altLang="ja-JP" sz="1200" dirty="0">
              <a:latin typeface="+mn-ea"/>
              <a:ea typeface="+mn-ea"/>
            </a:endParaRPr>
          </a:p>
          <a:p>
            <a:r>
              <a:rPr kumimoji="1" lang="ja-JP" altLang="en-US" sz="1200" dirty="0">
                <a:latin typeface="+mn-ea"/>
                <a:ea typeface="+mn-ea"/>
              </a:rPr>
              <a:t>ご利用いただくためにはアプリのアップデートをお願いします。</a:t>
            </a:r>
            <a:endParaRPr kumimoji="1" lang="en-US" altLang="ja-JP" sz="1200" dirty="0">
              <a:latin typeface="+mn-ea"/>
              <a:ea typeface="+mn-ea"/>
            </a:endParaRPr>
          </a:p>
        </p:txBody>
      </p:sp>
      <p:grpSp>
        <p:nvGrpSpPr>
          <p:cNvPr id="17" name="グループ化 16">
            <a:extLst>
              <a:ext uri="{FF2B5EF4-FFF2-40B4-BE49-F238E27FC236}">
                <a16:creationId xmlns:a16="http://schemas.microsoft.com/office/drawing/2014/main" id="{1A97B56C-B68B-40F1-B8D6-6D7C089C53F5}"/>
              </a:ext>
            </a:extLst>
          </p:cNvPr>
          <p:cNvGrpSpPr/>
          <p:nvPr/>
        </p:nvGrpSpPr>
        <p:grpSpPr>
          <a:xfrm>
            <a:off x="115199" y="3399557"/>
            <a:ext cx="2195608" cy="2652244"/>
            <a:chOff x="172275" y="3059723"/>
            <a:chExt cx="2195608" cy="2652244"/>
          </a:xfrm>
        </p:grpSpPr>
        <p:pic>
          <p:nvPicPr>
            <p:cNvPr id="15" name="図 14">
              <a:extLst>
                <a:ext uri="{FF2B5EF4-FFF2-40B4-BE49-F238E27FC236}">
                  <a16:creationId xmlns:a16="http://schemas.microsoft.com/office/drawing/2014/main" id="{9F62A88F-E5FE-44B2-9096-DA6A88A698C5}"/>
                </a:ext>
              </a:extLst>
            </p:cNvPr>
            <p:cNvPicPr>
              <a:picLocks noChangeAspect="1"/>
            </p:cNvPicPr>
            <p:nvPr/>
          </p:nvPicPr>
          <p:blipFill rotWithShape="1">
            <a:blip r:embed="rId3"/>
            <a:srcRect t="2820" b="29231"/>
            <a:stretch/>
          </p:blipFill>
          <p:spPr>
            <a:xfrm>
              <a:off x="172276" y="3059723"/>
              <a:ext cx="2195607" cy="2652244"/>
            </a:xfrm>
            <a:prstGeom prst="rect">
              <a:avLst/>
            </a:prstGeom>
            <a:ln>
              <a:solidFill>
                <a:schemeClr val="bg1">
                  <a:lumMod val="75000"/>
                </a:schemeClr>
              </a:solidFill>
            </a:ln>
          </p:spPr>
        </p:pic>
        <p:pic>
          <p:nvPicPr>
            <p:cNvPr id="14" name="図 13">
              <a:extLst>
                <a:ext uri="{FF2B5EF4-FFF2-40B4-BE49-F238E27FC236}">
                  <a16:creationId xmlns:a16="http://schemas.microsoft.com/office/drawing/2014/main" id="{D1FB28B5-28B3-46EA-B954-CC77179A6E43}"/>
                </a:ext>
              </a:extLst>
            </p:cNvPr>
            <p:cNvPicPr>
              <a:picLocks noChangeAspect="1"/>
            </p:cNvPicPr>
            <p:nvPr/>
          </p:nvPicPr>
          <p:blipFill rotWithShape="1">
            <a:blip r:embed="rId4"/>
            <a:srcRect t="9767" b="36605"/>
            <a:stretch/>
          </p:blipFill>
          <p:spPr>
            <a:xfrm>
              <a:off x="172275" y="3366735"/>
              <a:ext cx="2195607" cy="2093287"/>
            </a:xfrm>
            <a:prstGeom prst="rect">
              <a:avLst/>
            </a:prstGeom>
          </p:spPr>
        </p:pic>
      </p:grpSp>
      <p:pic>
        <p:nvPicPr>
          <p:cNvPr id="18" name="図 17">
            <a:extLst>
              <a:ext uri="{FF2B5EF4-FFF2-40B4-BE49-F238E27FC236}">
                <a16:creationId xmlns:a16="http://schemas.microsoft.com/office/drawing/2014/main" id="{6CB0E82F-1836-4DC0-8F46-3E8060EE616B}"/>
              </a:ext>
            </a:extLst>
          </p:cNvPr>
          <p:cNvPicPr>
            <a:picLocks noChangeAspect="1"/>
          </p:cNvPicPr>
          <p:nvPr/>
        </p:nvPicPr>
        <p:blipFill>
          <a:blip r:embed="rId5"/>
          <a:stretch>
            <a:fillRect/>
          </a:stretch>
        </p:blipFill>
        <p:spPr>
          <a:xfrm>
            <a:off x="1961446" y="5642263"/>
            <a:ext cx="232907" cy="484446"/>
          </a:xfrm>
          <a:prstGeom prst="rect">
            <a:avLst/>
          </a:prstGeom>
        </p:spPr>
      </p:pic>
      <p:sp>
        <p:nvSpPr>
          <p:cNvPr id="19" name="四角形: 角を丸くする 18">
            <a:extLst>
              <a:ext uri="{FF2B5EF4-FFF2-40B4-BE49-F238E27FC236}">
                <a16:creationId xmlns:a16="http://schemas.microsoft.com/office/drawing/2014/main" id="{2834561A-EED8-4F3F-933F-E2733CF6EA2E}"/>
              </a:ext>
            </a:extLst>
          </p:cNvPr>
          <p:cNvSpPr/>
          <p:nvPr/>
        </p:nvSpPr>
        <p:spPr>
          <a:xfrm>
            <a:off x="207015" y="6257298"/>
            <a:ext cx="1897513" cy="517149"/>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選択肢をタップするだけ！</a:t>
            </a:r>
            <a:endParaRPr kumimoji="1" lang="en-US" altLang="ja-JP" sz="1000" dirty="0">
              <a:solidFill>
                <a:schemeClr val="tx1"/>
              </a:solidFill>
            </a:endParaRPr>
          </a:p>
          <a:p>
            <a:pPr algn="ctr"/>
            <a:r>
              <a:rPr kumimoji="1" lang="ja-JP" altLang="en-US" sz="1000" dirty="0">
                <a:solidFill>
                  <a:schemeClr val="tx1"/>
                </a:solidFill>
              </a:rPr>
              <a:t>複数の選択肢を選べます</a:t>
            </a:r>
            <a:endParaRPr kumimoji="1" lang="en-US" altLang="ja-JP" sz="1000" dirty="0">
              <a:solidFill>
                <a:schemeClr val="tx1"/>
              </a:solidFill>
            </a:endParaRPr>
          </a:p>
        </p:txBody>
      </p:sp>
      <p:grpSp>
        <p:nvGrpSpPr>
          <p:cNvPr id="24" name="グループ化 23">
            <a:extLst>
              <a:ext uri="{FF2B5EF4-FFF2-40B4-BE49-F238E27FC236}">
                <a16:creationId xmlns:a16="http://schemas.microsoft.com/office/drawing/2014/main" id="{3F6E78F8-4718-4FB4-841B-1A2016D992FE}"/>
              </a:ext>
            </a:extLst>
          </p:cNvPr>
          <p:cNvGrpSpPr/>
          <p:nvPr/>
        </p:nvGrpSpPr>
        <p:grpSpPr>
          <a:xfrm>
            <a:off x="2568399" y="3399556"/>
            <a:ext cx="1987473" cy="3406450"/>
            <a:chOff x="2643187" y="3451550"/>
            <a:chExt cx="1987473" cy="3406450"/>
          </a:xfrm>
        </p:grpSpPr>
        <p:pic>
          <p:nvPicPr>
            <p:cNvPr id="21" name="図 20">
              <a:extLst>
                <a:ext uri="{FF2B5EF4-FFF2-40B4-BE49-F238E27FC236}">
                  <a16:creationId xmlns:a16="http://schemas.microsoft.com/office/drawing/2014/main" id="{40AEFD2B-5688-4AED-B523-93827AD295CB}"/>
                </a:ext>
              </a:extLst>
            </p:cNvPr>
            <p:cNvPicPr>
              <a:picLocks noChangeAspect="1"/>
            </p:cNvPicPr>
            <p:nvPr/>
          </p:nvPicPr>
          <p:blipFill rotWithShape="1">
            <a:blip r:embed="rId6"/>
            <a:srcRect t="3590"/>
            <a:stretch/>
          </p:blipFill>
          <p:spPr>
            <a:xfrm>
              <a:off x="2643187" y="3451550"/>
              <a:ext cx="1987473" cy="3406449"/>
            </a:xfrm>
            <a:prstGeom prst="rect">
              <a:avLst/>
            </a:prstGeom>
            <a:ln>
              <a:solidFill>
                <a:schemeClr val="bg1">
                  <a:lumMod val="75000"/>
                </a:schemeClr>
              </a:solidFill>
            </a:ln>
          </p:spPr>
        </p:pic>
        <p:pic>
          <p:nvPicPr>
            <p:cNvPr id="23" name="図 22">
              <a:extLst>
                <a:ext uri="{FF2B5EF4-FFF2-40B4-BE49-F238E27FC236}">
                  <a16:creationId xmlns:a16="http://schemas.microsoft.com/office/drawing/2014/main" id="{A79CE000-20D3-4603-9E8A-2992D40163DB}"/>
                </a:ext>
              </a:extLst>
            </p:cNvPr>
            <p:cNvPicPr>
              <a:picLocks noChangeAspect="1"/>
            </p:cNvPicPr>
            <p:nvPr/>
          </p:nvPicPr>
          <p:blipFill rotWithShape="1">
            <a:blip r:embed="rId7"/>
            <a:srcRect t="30128"/>
            <a:stretch/>
          </p:blipFill>
          <p:spPr>
            <a:xfrm>
              <a:off x="2643187" y="4389230"/>
              <a:ext cx="1987473" cy="2468770"/>
            </a:xfrm>
            <a:prstGeom prst="rect">
              <a:avLst/>
            </a:prstGeom>
            <a:ln>
              <a:noFill/>
            </a:ln>
          </p:spPr>
        </p:pic>
      </p:grpSp>
      <p:sp>
        <p:nvSpPr>
          <p:cNvPr id="25" name="テキスト ボックス 24">
            <a:extLst>
              <a:ext uri="{FF2B5EF4-FFF2-40B4-BE49-F238E27FC236}">
                <a16:creationId xmlns:a16="http://schemas.microsoft.com/office/drawing/2014/main" id="{2155F2C6-78A2-44E4-9DC2-953A2CE5F299}"/>
              </a:ext>
            </a:extLst>
          </p:cNvPr>
          <p:cNvSpPr txBox="1"/>
          <p:nvPr/>
        </p:nvSpPr>
        <p:spPr>
          <a:xfrm>
            <a:off x="671828" y="3040171"/>
            <a:ext cx="1082348" cy="307777"/>
          </a:xfrm>
          <a:prstGeom prst="rect">
            <a:avLst/>
          </a:prstGeom>
          <a:noFill/>
        </p:spPr>
        <p:txBody>
          <a:bodyPr wrap="none" rtlCol="0">
            <a:spAutoFit/>
          </a:bodyPr>
          <a:lstStyle/>
          <a:p>
            <a:r>
              <a:rPr kumimoji="1" lang="ja-JP" altLang="en-US" b="1" dirty="0">
                <a:latin typeface="+mn-ea"/>
                <a:ea typeface="+mn-ea"/>
              </a:rPr>
              <a:t>報告書作成</a:t>
            </a:r>
          </a:p>
        </p:txBody>
      </p:sp>
      <p:sp>
        <p:nvSpPr>
          <p:cNvPr id="26" name="テキスト ボックス 25">
            <a:extLst>
              <a:ext uri="{FF2B5EF4-FFF2-40B4-BE49-F238E27FC236}">
                <a16:creationId xmlns:a16="http://schemas.microsoft.com/office/drawing/2014/main" id="{ECD3EA44-8D72-4084-A0AE-E102FAE6D7A1}"/>
              </a:ext>
            </a:extLst>
          </p:cNvPr>
          <p:cNvSpPr txBox="1"/>
          <p:nvPr/>
        </p:nvSpPr>
        <p:spPr>
          <a:xfrm>
            <a:off x="3020961" y="3024540"/>
            <a:ext cx="1082348" cy="307777"/>
          </a:xfrm>
          <a:prstGeom prst="rect">
            <a:avLst/>
          </a:prstGeom>
          <a:noFill/>
        </p:spPr>
        <p:txBody>
          <a:bodyPr wrap="none" rtlCol="0">
            <a:spAutoFit/>
          </a:bodyPr>
          <a:lstStyle/>
          <a:p>
            <a:r>
              <a:rPr kumimoji="1" lang="ja-JP" altLang="en-US" b="1" dirty="0">
                <a:latin typeface="+mn-ea"/>
                <a:ea typeface="+mn-ea"/>
              </a:rPr>
              <a:t>報告書閲覧</a:t>
            </a:r>
          </a:p>
        </p:txBody>
      </p:sp>
      <p:sp>
        <p:nvSpPr>
          <p:cNvPr id="27" name="正方形/長方形 26">
            <a:extLst>
              <a:ext uri="{FF2B5EF4-FFF2-40B4-BE49-F238E27FC236}">
                <a16:creationId xmlns:a16="http://schemas.microsoft.com/office/drawing/2014/main" id="{9AE71CC7-FDB7-4ED8-B279-85C65BD19208}"/>
              </a:ext>
            </a:extLst>
          </p:cNvPr>
          <p:cNvSpPr/>
          <p:nvPr/>
        </p:nvSpPr>
        <p:spPr>
          <a:xfrm>
            <a:off x="2577060" y="4328301"/>
            <a:ext cx="1978812" cy="1481720"/>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3B4AD76-575D-4264-8074-8D679A329CCE}"/>
              </a:ext>
            </a:extLst>
          </p:cNvPr>
          <p:cNvSpPr/>
          <p:nvPr/>
        </p:nvSpPr>
        <p:spPr>
          <a:xfrm>
            <a:off x="4327354" y="893171"/>
            <a:ext cx="1978812" cy="616285"/>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648C75-3D9F-41EF-8F3B-91904DBA1B42}"/>
              </a:ext>
            </a:extLst>
          </p:cNvPr>
          <p:cNvSpPr/>
          <p:nvPr/>
        </p:nvSpPr>
        <p:spPr>
          <a:xfrm>
            <a:off x="4327354" y="1619874"/>
            <a:ext cx="1978812" cy="627909"/>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394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EE074DB-0F3F-44D7-948C-D17CEA420EEA}"/>
              </a:ext>
            </a:extLst>
          </p:cNvPr>
          <p:cNvGrpSpPr/>
          <p:nvPr/>
        </p:nvGrpSpPr>
        <p:grpSpPr>
          <a:xfrm>
            <a:off x="100638" y="2397179"/>
            <a:ext cx="2643197" cy="3740774"/>
            <a:chOff x="95080" y="3629783"/>
            <a:chExt cx="2643197" cy="3740774"/>
          </a:xfrm>
        </p:grpSpPr>
        <p:grpSp>
          <p:nvGrpSpPr>
            <p:cNvPr id="5" name="グループ化 4">
              <a:extLst>
                <a:ext uri="{FF2B5EF4-FFF2-40B4-BE49-F238E27FC236}">
                  <a16:creationId xmlns:a16="http://schemas.microsoft.com/office/drawing/2014/main" id="{D809C31F-6BA1-47FA-A79E-48CFCB83B452}"/>
                </a:ext>
              </a:extLst>
            </p:cNvPr>
            <p:cNvGrpSpPr/>
            <p:nvPr/>
          </p:nvGrpSpPr>
          <p:grpSpPr>
            <a:xfrm>
              <a:off x="95080" y="3911796"/>
              <a:ext cx="2643197" cy="3458761"/>
              <a:chOff x="95080" y="3911796"/>
              <a:chExt cx="2643197" cy="3458761"/>
            </a:xfrm>
          </p:grpSpPr>
          <p:pic>
            <p:nvPicPr>
              <p:cNvPr id="28" name="図 27">
                <a:extLst>
                  <a:ext uri="{FF2B5EF4-FFF2-40B4-BE49-F238E27FC236}">
                    <a16:creationId xmlns:a16="http://schemas.microsoft.com/office/drawing/2014/main" id="{96D0EFD8-C102-403E-A3DB-9B9C3DFA4016}"/>
                  </a:ext>
                </a:extLst>
              </p:cNvPr>
              <p:cNvPicPr>
                <a:picLocks noChangeAspect="1"/>
              </p:cNvPicPr>
              <p:nvPr/>
            </p:nvPicPr>
            <p:blipFill rotWithShape="1">
              <a:blip r:embed="rId2"/>
              <a:srcRect t="9935" b="38590"/>
              <a:stretch/>
            </p:blipFill>
            <p:spPr>
              <a:xfrm>
                <a:off x="95081" y="3911796"/>
                <a:ext cx="2643196" cy="2418832"/>
              </a:xfrm>
              <a:prstGeom prst="rect">
                <a:avLst/>
              </a:prstGeom>
              <a:ln>
                <a:solidFill>
                  <a:schemeClr val="bg1">
                    <a:lumMod val="75000"/>
                  </a:schemeClr>
                </a:solidFill>
              </a:ln>
            </p:spPr>
          </p:pic>
          <p:sp>
            <p:nvSpPr>
              <p:cNvPr id="31" name="四角形: 角を丸くする 30">
                <a:extLst>
                  <a:ext uri="{FF2B5EF4-FFF2-40B4-BE49-F238E27FC236}">
                    <a16:creationId xmlns:a16="http://schemas.microsoft.com/office/drawing/2014/main" id="{226189DD-C820-4527-BDC9-D5A3079B99C5}"/>
                  </a:ext>
                </a:extLst>
              </p:cNvPr>
              <p:cNvSpPr/>
              <p:nvPr/>
            </p:nvSpPr>
            <p:spPr>
              <a:xfrm>
                <a:off x="95080" y="6481471"/>
                <a:ext cx="2643196" cy="889086"/>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　入力方法の設定によって</a:t>
                </a:r>
                <a:endParaRPr kumimoji="1" lang="en-US" altLang="ja-JP" sz="1000" dirty="0">
                  <a:solidFill>
                    <a:schemeClr val="tx1"/>
                  </a:solidFill>
                </a:endParaRPr>
              </a:p>
              <a:p>
                <a:r>
                  <a:rPr kumimoji="1" lang="ja-JP" altLang="en-US" sz="1000" b="1" dirty="0">
                    <a:solidFill>
                      <a:schemeClr val="tx1"/>
                    </a:solidFill>
                  </a:rPr>
                  <a:t>・両方からアップロードできる</a:t>
                </a:r>
                <a:endParaRPr kumimoji="1" lang="en-US" altLang="ja-JP" sz="1000" b="1" dirty="0">
                  <a:solidFill>
                    <a:schemeClr val="tx1"/>
                  </a:solidFill>
                </a:endParaRPr>
              </a:p>
              <a:p>
                <a:r>
                  <a:rPr kumimoji="1" lang="ja-JP" altLang="en-US" sz="1000" b="1" dirty="0">
                    <a:solidFill>
                      <a:schemeClr val="tx1"/>
                    </a:solidFill>
                  </a:rPr>
                  <a:t>・写真を撮る</a:t>
                </a:r>
                <a:endParaRPr kumimoji="1" lang="en-US" altLang="ja-JP" sz="1000" b="1" dirty="0">
                  <a:solidFill>
                    <a:schemeClr val="tx1"/>
                  </a:solidFill>
                </a:endParaRPr>
              </a:p>
              <a:p>
                <a:r>
                  <a:rPr kumimoji="1" lang="ja-JP" altLang="en-US" sz="1000" b="1" dirty="0">
                    <a:solidFill>
                      <a:schemeClr val="tx1"/>
                    </a:solidFill>
                  </a:rPr>
                  <a:t>・写真をフォトライブラリから選択する</a:t>
                </a:r>
                <a:endParaRPr kumimoji="1" lang="en-US" altLang="ja-JP" sz="1000" b="1" dirty="0">
                  <a:solidFill>
                    <a:schemeClr val="tx1"/>
                  </a:solidFill>
                </a:endParaRPr>
              </a:p>
              <a:p>
                <a:r>
                  <a:rPr kumimoji="1" lang="ja-JP" altLang="en-US" sz="1000" dirty="0">
                    <a:solidFill>
                      <a:schemeClr val="tx1"/>
                    </a:solidFill>
                  </a:rPr>
                  <a:t>　の</a:t>
                </a:r>
                <a:r>
                  <a:rPr kumimoji="1" lang="en-US" altLang="ja-JP" sz="1000" dirty="0">
                    <a:solidFill>
                      <a:schemeClr val="tx1"/>
                    </a:solidFill>
                  </a:rPr>
                  <a:t>3</a:t>
                </a:r>
                <a:r>
                  <a:rPr kumimoji="1" lang="ja-JP" altLang="en-US" sz="1000" dirty="0">
                    <a:solidFill>
                      <a:schemeClr val="tx1"/>
                    </a:solidFill>
                  </a:rPr>
                  <a:t>つのどれかを選べます</a:t>
                </a:r>
              </a:p>
            </p:txBody>
          </p:sp>
          <p:sp>
            <p:nvSpPr>
              <p:cNvPr id="38" name="正方形/長方形 37">
                <a:extLst>
                  <a:ext uri="{FF2B5EF4-FFF2-40B4-BE49-F238E27FC236}">
                    <a16:creationId xmlns:a16="http://schemas.microsoft.com/office/drawing/2014/main" id="{DE05180D-A522-4622-9783-75201092E55D}"/>
                  </a:ext>
                </a:extLst>
              </p:cNvPr>
              <p:cNvSpPr/>
              <p:nvPr/>
            </p:nvSpPr>
            <p:spPr>
              <a:xfrm>
                <a:off x="117486" y="4453007"/>
                <a:ext cx="2598385"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93A5FEFC-28E5-4D40-A38E-CCCE200401A8}"/>
                  </a:ext>
                </a:extLst>
              </p:cNvPr>
              <p:cNvSpPr/>
              <p:nvPr/>
            </p:nvSpPr>
            <p:spPr>
              <a:xfrm>
                <a:off x="934522" y="5203552"/>
                <a:ext cx="1009122"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6B33C6DA-B334-4642-8BE7-D4576ED9C9F1}"/>
                  </a:ext>
                </a:extLst>
              </p:cNvPr>
              <p:cNvSpPr/>
              <p:nvPr/>
            </p:nvSpPr>
            <p:spPr>
              <a:xfrm>
                <a:off x="958362" y="5919568"/>
                <a:ext cx="1009122"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0A12BF7B-9599-4669-87D0-A4BBBAE4C1D8}"/>
                </a:ext>
              </a:extLst>
            </p:cNvPr>
            <p:cNvSpPr txBox="1"/>
            <p:nvPr/>
          </p:nvSpPr>
          <p:spPr>
            <a:xfrm>
              <a:off x="875504" y="3629783"/>
              <a:ext cx="1082348" cy="307777"/>
            </a:xfrm>
            <a:prstGeom prst="rect">
              <a:avLst/>
            </a:prstGeom>
            <a:noFill/>
          </p:spPr>
          <p:txBody>
            <a:bodyPr wrap="none" rtlCol="0">
              <a:spAutoFit/>
            </a:bodyPr>
            <a:lstStyle/>
            <a:p>
              <a:r>
                <a:rPr kumimoji="1" lang="ja-JP" altLang="en-US" b="1" dirty="0">
                  <a:latin typeface="+mn-ea"/>
                  <a:ea typeface="+mn-ea"/>
                </a:rPr>
                <a:t>報告書作成</a:t>
              </a:r>
              <a:endParaRPr kumimoji="1" lang="en-US" altLang="ja-JP" b="1" dirty="0">
                <a:latin typeface="+mn-ea"/>
                <a:ea typeface="+mn-ea"/>
              </a:endParaRPr>
            </a:p>
          </p:txBody>
        </p:sp>
      </p:grpSp>
      <p:sp>
        <p:nvSpPr>
          <p:cNvPr id="2" name="タイトル 1">
            <a:extLst>
              <a:ext uri="{FF2B5EF4-FFF2-40B4-BE49-F238E27FC236}">
                <a16:creationId xmlns:a16="http://schemas.microsoft.com/office/drawing/2014/main" id="{1D8243D2-9CF9-4342-81A5-884A1C2B9D72}"/>
              </a:ext>
            </a:extLst>
          </p:cNvPr>
          <p:cNvSpPr>
            <a:spLocks noGrp="1"/>
          </p:cNvSpPr>
          <p:nvPr>
            <p:ph type="title"/>
          </p:nvPr>
        </p:nvSpPr>
        <p:spPr/>
        <p:txBody>
          <a:bodyPr/>
          <a:lstStyle/>
          <a:p>
            <a:r>
              <a:rPr kumimoji="1" lang="ja-JP" altLang="en-US" dirty="0"/>
              <a:t>写真</a:t>
            </a:r>
          </a:p>
        </p:txBody>
      </p:sp>
      <p:grpSp>
        <p:nvGrpSpPr>
          <p:cNvPr id="7" name="グループ化 6">
            <a:extLst>
              <a:ext uri="{FF2B5EF4-FFF2-40B4-BE49-F238E27FC236}">
                <a16:creationId xmlns:a16="http://schemas.microsoft.com/office/drawing/2014/main" id="{72E0AF13-CDE7-48D2-82BE-2F38D9F28DCE}"/>
              </a:ext>
            </a:extLst>
          </p:cNvPr>
          <p:cNvGrpSpPr/>
          <p:nvPr/>
        </p:nvGrpSpPr>
        <p:grpSpPr>
          <a:xfrm>
            <a:off x="95081" y="1325739"/>
            <a:ext cx="8916519" cy="1564921"/>
            <a:chOff x="175872" y="728081"/>
            <a:chExt cx="8916519" cy="1564921"/>
          </a:xfrm>
        </p:grpSpPr>
        <p:grpSp>
          <p:nvGrpSpPr>
            <p:cNvPr id="84" name="グループ化 83">
              <a:extLst>
                <a:ext uri="{FF2B5EF4-FFF2-40B4-BE49-F238E27FC236}">
                  <a16:creationId xmlns:a16="http://schemas.microsoft.com/office/drawing/2014/main" id="{00BE56EF-4589-41CC-944C-25D2AA6B4537}"/>
                </a:ext>
              </a:extLst>
            </p:cNvPr>
            <p:cNvGrpSpPr/>
            <p:nvPr/>
          </p:nvGrpSpPr>
          <p:grpSpPr>
            <a:xfrm>
              <a:off x="175872" y="728081"/>
              <a:ext cx="7209804" cy="1076569"/>
              <a:chOff x="0" y="2062302"/>
              <a:chExt cx="7209804" cy="1076569"/>
            </a:xfrm>
          </p:grpSpPr>
          <p:pic>
            <p:nvPicPr>
              <p:cNvPr id="82" name="図 81">
                <a:extLst>
                  <a:ext uri="{FF2B5EF4-FFF2-40B4-BE49-F238E27FC236}">
                    <a16:creationId xmlns:a16="http://schemas.microsoft.com/office/drawing/2014/main" id="{0E550654-0CBA-4067-A93D-EC633903A873}"/>
                  </a:ext>
                </a:extLst>
              </p:cNvPr>
              <p:cNvPicPr>
                <a:picLocks noChangeAspect="1"/>
              </p:cNvPicPr>
              <p:nvPr/>
            </p:nvPicPr>
            <p:blipFill rotWithShape="1">
              <a:blip r:embed="rId3"/>
              <a:srcRect r="29701" b="60661"/>
              <a:stretch/>
            </p:blipFill>
            <p:spPr>
              <a:xfrm>
                <a:off x="0" y="2068253"/>
                <a:ext cx="6428131" cy="1070618"/>
              </a:xfrm>
              <a:prstGeom prst="rect">
                <a:avLst/>
              </a:prstGeom>
            </p:spPr>
          </p:pic>
          <p:pic>
            <p:nvPicPr>
              <p:cNvPr id="83" name="図 82">
                <a:extLst>
                  <a:ext uri="{FF2B5EF4-FFF2-40B4-BE49-F238E27FC236}">
                    <a16:creationId xmlns:a16="http://schemas.microsoft.com/office/drawing/2014/main" id="{7EB91748-8F61-466F-B4D7-04E768BB2263}"/>
                  </a:ext>
                </a:extLst>
              </p:cNvPr>
              <p:cNvPicPr>
                <a:picLocks noChangeAspect="1"/>
              </p:cNvPicPr>
              <p:nvPr/>
            </p:nvPicPr>
            <p:blipFill rotWithShape="1">
              <a:blip r:embed="rId3"/>
              <a:srcRect l="89393" b="60661"/>
              <a:stretch/>
            </p:blipFill>
            <p:spPr>
              <a:xfrm>
                <a:off x="6239886" y="2062302"/>
                <a:ext cx="969918" cy="1070618"/>
              </a:xfrm>
              <a:prstGeom prst="rect">
                <a:avLst/>
              </a:prstGeom>
            </p:spPr>
          </p:pic>
        </p:grpSp>
        <p:sp>
          <p:nvSpPr>
            <p:cNvPr id="30" name="正方形/長方形 29">
              <a:extLst>
                <a:ext uri="{FF2B5EF4-FFF2-40B4-BE49-F238E27FC236}">
                  <a16:creationId xmlns:a16="http://schemas.microsoft.com/office/drawing/2014/main" id="{4A3B5FAF-746D-46CE-81B2-489BFA9F4F68}"/>
                </a:ext>
              </a:extLst>
            </p:cNvPr>
            <p:cNvSpPr/>
            <p:nvPr/>
          </p:nvSpPr>
          <p:spPr>
            <a:xfrm>
              <a:off x="4353819" y="1236455"/>
              <a:ext cx="1937704"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591E95E2-1675-4F0A-B153-268AD922FD97}"/>
                </a:ext>
              </a:extLst>
            </p:cNvPr>
            <p:cNvGrpSpPr/>
            <p:nvPr/>
          </p:nvGrpSpPr>
          <p:grpSpPr>
            <a:xfrm>
              <a:off x="2087863" y="1436868"/>
              <a:ext cx="2202080" cy="856134"/>
              <a:chOff x="1743587" y="1335007"/>
              <a:chExt cx="2202080" cy="856134"/>
            </a:xfrm>
          </p:grpSpPr>
          <p:sp>
            <p:nvSpPr>
              <p:cNvPr id="25" name="吹き出し: 四角形 24">
                <a:extLst>
                  <a:ext uri="{FF2B5EF4-FFF2-40B4-BE49-F238E27FC236}">
                    <a16:creationId xmlns:a16="http://schemas.microsoft.com/office/drawing/2014/main" id="{84EBED37-C534-4C26-BF0F-E4AF22F2F577}"/>
                  </a:ext>
                </a:extLst>
              </p:cNvPr>
              <p:cNvSpPr/>
              <p:nvPr/>
            </p:nvSpPr>
            <p:spPr>
              <a:xfrm>
                <a:off x="1743587" y="1335007"/>
                <a:ext cx="2202080" cy="856134"/>
              </a:xfrm>
              <a:prstGeom prst="wedgeRectCallout">
                <a:avLst>
                  <a:gd name="adj1" fmla="val 56745"/>
                  <a:gd name="adj2" fmla="val -42449"/>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4" name="図 23">
                <a:extLst>
                  <a:ext uri="{FF2B5EF4-FFF2-40B4-BE49-F238E27FC236}">
                    <a16:creationId xmlns:a16="http://schemas.microsoft.com/office/drawing/2014/main" id="{534B1946-07CF-457A-A56C-118AF02F231A}"/>
                  </a:ext>
                </a:extLst>
              </p:cNvPr>
              <p:cNvPicPr>
                <a:picLocks noChangeAspect="1"/>
              </p:cNvPicPr>
              <p:nvPr/>
            </p:nvPicPr>
            <p:blipFill>
              <a:blip r:embed="rId4"/>
              <a:stretch>
                <a:fillRect/>
              </a:stretch>
            </p:blipFill>
            <p:spPr>
              <a:xfrm>
                <a:off x="1802406" y="1388820"/>
                <a:ext cx="2111273" cy="794761"/>
              </a:xfrm>
              <a:prstGeom prst="rect">
                <a:avLst/>
              </a:prstGeom>
            </p:spPr>
          </p:pic>
        </p:grpSp>
        <p:sp>
          <p:nvSpPr>
            <p:cNvPr id="10" name="四角形: 角を丸くする 9">
              <a:extLst>
                <a:ext uri="{FF2B5EF4-FFF2-40B4-BE49-F238E27FC236}">
                  <a16:creationId xmlns:a16="http://schemas.microsoft.com/office/drawing/2014/main" id="{ADF28231-4D12-4CF2-AFE7-62AC2EDBE1A8}"/>
                </a:ext>
              </a:extLst>
            </p:cNvPr>
            <p:cNvSpPr/>
            <p:nvPr/>
          </p:nvSpPr>
          <p:spPr>
            <a:xfrm>
              <a:off x="6201934" y="801138"/>
              <a:ext cx="2890457" cy="1250039"/>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デフォルトは</a:t>
              </a:r>
              <a:endParaRPr lang="en-US" altLang="ja-JP" sz="1200" dirty="0">
                <a:solidFill>
                  <a:schemeClr val="tx1"/>
                </a:solidFill>
              </a:endParaRPr>
            </a:p>
            <a:p>
              <a:r>
                <a:rPr lang="ja-JP" altLang="en-US" sz="1200" dirty="0">
                  <a:solidFill>
                    <a:schemeClr val="tx1"/>
                  </a:solidFill>
                </a:rPr>
                <a:t>「基本設定に従う」になっています</a:t>
              </a:r>
              <a:endParaRPr lang="en-US" altLang="ja-JP" sz="1200" dirty="0">
                <a:solidFill>
                  <a:schemeClr val="tx1"/>
                </a:solidFill>
              </a:endParaRPr>
            </a:p>
            <a:p>
              <a:endParaRPr lang="en-US" altLang="ja-JP" sz="200" dirty="0">
                <a:solidFill>
                  <a:schemeClr val="tx1"/>
                </a:solidFill>
              </a:endParaRPr>
            </a:p>
            <a:p>
              <a:r>
                <a:rPr lang="en-US" altLang="ja-JP" sz="800" dirty="0">
                  <a:solidFill>
                    <a:schemeClr val="tx1"/>
                  </a:solidFill>
                </a:rPr>
                <a:t>※</a:t>
              </a:r>
              <a:r>
                <a:rPr lang="ja-JP" altLang="en-US" sz="800" dirty="0">
                  <a:solidFill>
                    <a:schemeClr val="tx1"/>
                  </a:solidFill>
                </a:rPr>
                <a:t>基本設定＝管理サイトの設定＞基本設定より変更できる環境ごとの設定</a:t>
              </a:r>
              <a:endParaRPr lang="en-US" altLang="ja-JP" sz="800" dirty="0">
                <a:solidFill>
                  <a:schemeClr val="tx1"/>
                </a:solidFill>
              </a:endParaRPr>
            </a:p>
            <a:p>
              <a:endParaRPr lang="en-US" altLang="ja-JP" sz="300" dirty="0">
                <a:solidFill>
                  <a:schemeClr val="tx1"/>
                </a:solidFill>
              </a:endParaRPr>
            </a:p>
            <a:p>
              <a:r>
                <a:rPr lang="ja-JP" altLang="en-US" sz="800" dirty="0">
                  <a:solidFill>
                    <a:schemeClr val="tx1"/>
                  </a:solidFill>
                </a:rPr>
                <a:t>ライブラリから写真を選択できるか否か設定できます</a:t>
              </a:r>
            </a:p>
            <a:p>
              <a:r>
                <a:rPr lang="ja-JP" altLang="en-US" sz="800" dirty="0">
                  <a:solidFill>
                    <a:schemeClr val="tx1"/>
                  </a:solidFill>
                </a:rPr>
                <a:t>「基本設定に従う」以外の入力方法を選択した場合は</a:t>
              </a:r>
              <a:endParaRPr lang="en-US" altLang="ja-JP" sz="800" dirty="0">
                <a:solidFill>
                  <a:schemeClr val="tx1"/>
                </a:solidFill>
              </a:endParaRPr>
            </a:p>
            <a:p>
              <a:r>
                <a:rPr lang="ja-JP" altLang="en-US" sz="800" dirty="0">
                  <a:solidFill>
                    <a:schemeClr val="tx1"/>
                  </a:solidFill>
                </a:rPr>
                <a:t>フォーマットの設定が優先されます</a:t>
              </a:r>
              <a:endParaRPr lang="en-US" altLang="ja-JP" sz="800" dirty="0">
                <a:solidFill>
                  <a:schemeClr val="tx1"/>
                </a:solidFill>
              </a:endParaRPr>
            </a:p>
          </p:txBody>
        </p:sp>
      </p:grpSp>
      <p:sp>
        <p:nvSpPr>
          <p:cNvPr id="45" name="テキスト ボックス 44">
            <a:extLst>
              <a:ext uri="{FF2B5EF4-FFF2-40B4-BE49-F238E27FC236}">
                <a16:creationId xmlns:a16="http://schemas.microsoft.com/office/drawing/2014/main" id="{32165338-F50D-4CE1-B54D-148508E96EA4}"/>
              </a:ext>
            </a:extLst>
          </p:cNvPr>
          <p:cNvSpPr txBox="1"/>
          <p:nvPr/>
        </p:nvSpPr>
        <p:spPr>
          <a:xfrm>
            <a:off x="0" y="679408"/>
            <a:ext cx="9179169" cy="646331"/>
          </a:xfrm>
          <a:prstGeom prst="rect">
            <a:avLst/>
          </a:prstGeom>
          <a:noFill/>
        </p:spPr>
        <p:txBody>
          <a:bodyPr wrap="square" rtlCol="0">
            <a:spAutoFit/>
          </a:bodyPr>
          <a:lstStyle/>
          <a:p>
            <a:r>
              <a:rPr kumimoji="1" lang="ja-JP" altLang="en-US" sz="1800" dirty="0">
                <a:latin typeface="+mn-ea"/>
                <a:ea typeface="+mn-ea"/>
              </a:rPr>
              <a:t>写真の入力方法を選択できるようになりました。</a:t>
            </a:r>
            <a:endParaRPr kumimoji="1" lang="en-US" altLang="ja-JP" sz="1800" dirty="0">
              <a:latin typeface="+mn-ea"/>
              <a:ea typeface="+mn-ea"/>
            </a:endParaRPr>
          </a:p>
          <a:p>
            <a:r>
              <a:rPr kumimoji="1" lang="ja-JP" altLang="en-US" sz="1800" dirty="0">
                <a:latin typeface="+mn-ea"/>
                <a:ea typeface="+mn-ea"/>
              </a:rPr>
              <a:t>また、写真項目が複数あった場合にスワイプで次の写真を閲覧できるようになりました。</a:t>
            </a:r>
            <a:endParaRPr kumimoji="1" lang="en-US" altLang="ja-JP" sz="1800" dirty="0">
              <a:latin typeface="+mn-ea"/>
              <a:ea typeface="+mn-ea"/>
            </a:endParaRPr>
          </a:p>
        </p:txBody>
      </p:sp>
      <p:sp>
        <p:nvSpPr>
          <p:cNvPr id="8" name="テキスト ボックス 7">
            <a:extLst>
              <a:ext uri="{FF2B5EF4-FFF2-40B4-BE49-F238E27FC236}">
                <a16:creationId xmlns:a16="http://schemas.microsoft.com/office/drawing/2014/main" id="{98682DFB-CD57-494A-8D33-B96E05D5FE4F}"/>
              </a:ext>
            </a:extLst>
          </p:cNvPr>
          <p:cNvSpPr txBox="1"/>
          <p:nvPr/>
        </p:nvSpPr>
        <p:spPr>
          <a:xfrm>
            <a:off x="25851" y="6210495"/>
            <a:ext cx="4134465" cy="600164"/>
          </a:xfrm>
          <a:prstGeom prst="rect">
            <a:avLst/>
          </a:prstGeom>
          <a:noFill/>
        </p:spPr>
        <p:txBody>
          <a:bodyPr wrap="none" rtlCol="0">
            <a:spAutoFit/>
          </a:bodyPr>
          <a:lstStyle/>
          <a:p>
            <a:r>
              <a:rPr kumimoji="1" lang="ja-JP" altLang="en-US" sz="1100" dirty="0">
                <a:latin typeface="+mn-ea"/>
                <a:ea typeface="+mn-ea"/>
              </a:rPr>
              <a:t>現場でリアルタイムの状況を確実に残してほしい場合には</a:t>
            </a:r>
            <a:endParaRPr kumimoji="1" lang="en-US" altLang="ja-JP" sz="1100" dirty="0">
              <a:latin typeface="+mn-ea"/>
              <a:ea typeface="+mn-ea"/>
            </a:endParaRPr>
          </a:p>
          <a:p>
            <a:r>
              <a:rPr kumimoji="1" lang="ja-JP" altLang="en-US" sz="1100" dirty="0">
                <a:latin typeface="+mn-ea"/>
                <a:ea typeface="+mn-ea"/>
              </a:rPr>
              <a:t>入力方法を</a:t>
            </a:r>
            <a:r>
              <a:rPr kumimoji="1" lang="ja-JP" altLang="en-US" sz="1100" b="1" dirty="0">
                <a:latin typeface="+mn-ea"/>
                <a:ea typeface="+mn-ea"/>
              </a:rPr>
              <a:t>「カメラでの撮影」</a:t>
            </a:r>
            <a:r>
              <a:rPr kumimoji="1" lang="ja-JP" altLang="en-US" sz="1100" dirty="0">
                <a:latin typeface="+mn-ea"/>
                <a:ea typeface="+mn-ea"/>
              </a:rPr>
              <a:t>に設定し</a:t>
            </a:r>
            <a:r>
              <a:rPr kumimoji="1" lang="ja-JP" altLang="en-US" sz="1100" b="1" dirty="0">
                <a:latin typeface="+mn-ea"/>
                <a:ea typeface="+mn-ea"/>
              </a:rPr>
              <a:t>必須入力</a:t>
            </a:r>
            <a:r>
              <a:rPr kumimoji="1" lang="ja-JP" altLang="en-US" sz="1100" dirty="0">
                <a:latin typeface="+mn-ea"/>
                <a:ea typeface="+mn-ea"/>
              </a:rPr>
              <a:t>にすることで</a:t>
            </a:r>
            <a:endParaRPr kumimoji="1" lang="en-US" altLang="ja-JP" sz="1100" dirty="0">
              <a:latin typeface="+mn-ea"/>
              <a:ea typeface="+mn-ea"/>
            </a:endParaRPr>
          </a:p>
          <a:p>
            <a:r>
              <a:rPr kumimoji="1" lang="ja-JP" altLang="en-US" sz="1100" dirty="0">
                <a:latin typeface="+mn-ea"/>
                <a:ea typeface="+mn-ea"/>
              </a:rPr>
              <a:t>残してほしい情報が確実に残るようになります。</a:t>
            </a:r>
            <a:endParaRPr kumimoji="1" lang="en-US" altLang="ja-JP" sz="1100" dirty="0">
              <a:latin typeface="+mn-ea"/>
              <a:ea typeface="+mn-ea"/>
            </a:endParaRPr>
          </a:p>
        </p:txBody>
      </p:sp>
      <p:grpSp>
        <p:nvGrpSpPr>
          <p:cNvPr id="19" name="グループ化 18">
            <a:extLst>
              <a:ext uri="{FF2B5EF4-FFF2-40B4-BE49-F238E27FC236}">
                <a16:creationId xmlns:a16="http://schemas.microsoft.com/office/drawing/2014/main" id="{05D5DFAD-8EB0-406C-B0FD-90D052FB4BFD}"/>
              </a:ext>
            </a:extLst>
          </p:cNvPr>
          <p:cNvGrpSpPr/>
          <p:nvPr/>
        </p:nvGrpSpPr>
        <p:grpSpPr>
          <a:xfrm>
            <a:off x="3362064" y="3048626"/>
            <a:ext cx="4818016" cy="2566213"/>
            <a:chOff x="3362064" y="3048626"/>
            <a:chExt cx="4818016" cy="2566213"/>
          </a:xfrm>
        </p:grpSpPr>
        <p:pic>
          <p:nvPicPr>
            <p:cNvPr id="14" name="図 13">
              <a:extLst>
                <a:ext uri="{FF2B5EF4-FFF2-40B4-BE49-F238E27FC236}">
                  <a16:creationId xmlns:a16="http://schemas.microsoft.com/office/drawing/2014/main" id="{8E4F47C9-EC86-4273-8039-1EBA9DE34B1E}"/>
                </a:ext>
              </a:extLst>
            </p:cNvPr>
            <p:cNvPicPr>
              <a:picLocks noChangeAspect="1"/>
            </p:cNvPicPr>
            <p:nvPr/>
          </p:nvPicPr>
          <p:blipFill>
            <a:blip r:embed="rId5"/>
            <a:stretch>
              <a:fillRect/>
            </a:stretch>
          </p:blipFill>
          <p:spPr>
            <a:xfrm>
              <a:off x="3384470" y="3048626"/>
              <a:ext cx="4795610" cy="2566213"/>
            </a:xfrm>
            <a:prstGeom prst="rect">
              <a:avLst/>
            </a:prstGeom>
          </p:spPr>
        </p:pic>
        <p:sp>
          <p:nvSpPr>
            <p:cNvPr id="77" name="テキスト ボックス 76">
              <a:extLst>
                <a:ext uri="{FF2B5EF4-FFF2-40B4-BE49-F238E27FC236}">
                  <a16:creationId xmlns:a16="http://schemas.microsoft.com/office/drawing/2014/main" id="{5349B3F4-56C1-4CFE-955B-3B840441D14A}"/>
                </a:ext>
              </a:extLst>
            </p:cNvPr>
            <p:cNvSpPr txBox="1"/>
            <p:nvPr/>
          </p:nvSpPr>
          <p:spPr>
            <a:xfrm>
              <a:off x="3362064" y="3083982"/>
              <a:ext cx="1082348" cy="307777"/>
            </a:xfrm>
            <a:prstGeom prst="rect">
              <a:avLst/>
            </a:prstGeom>
            <a:noFill/>
          </p:spPr>
          <p:txBody>
            <a:bodyPr wrap="none" rtlCol="0">
              <a:spAutoFit/>
            </a:bodyPr>
            <a:lstStyle/>
            <a:p>
              <a:r>
                <a:rPr kumimoji="1" lang="ja-JP" altLang="en-US" b="1" dirty="0">
                  <a:latin typeface="+mn-ea"/>
                  <a:ea typeface="+mn-ea"/>
                </a:rPr>
                <a:t>報告書閲覧</a:t>
              </a:r>
              <a:endParaRPr kumimoji="1" lang="en-US" altLang="ja-JP" b="1" dirty="0">
                <a:latin typeface="+mn-ea"/>
                <a:ea typeface="+mn-ea"/>
              </a:endParaRPr>
            </a:p>
          </p:txBody>
        </p:sp>
      </p:grpSp>
      <p:sp>
        <p:nvSpPr>
          <p:cNvPr id="79" name="四角形: 角を丸くする 78">
            <a:extLst>
              <a:ext uri="{FF2B5EF4-FFF2-40B4-BE49-F238E27FC236}">
                <a16:creationId xmlns:a16="http://schemas.microsoft.com/office/drawing/2014/main" id="{2A624627-417E-48A1-9C59-34E16D03938C}"/>
              </a:ext>
            </a:extLst>
          </p:cNvPr>
          <p:cNvSpPr/>
          <p:nvPr/>
        </p:nvSpPr>
        <p:spPr>
          <a:xfrm>
            <a:off x="4483146" y="5779714"/>
            <a:ext cx="3526646" cy="785374"/>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写真項目が複数あった場合、</a:t>
            </a:r>
            <a:endParaRPr kumimoji="1" lang="en-US" altLang="ja-JP" sz="1000" dirty="0">
              <a:solidFill>
                <a:schemeClr val="tx1"/>
              </a:solidFill>
            </a:endParaRPr>
          </a:p>
          <a:p>
            <a:r>
              <a:rPr kumimoji="1" lang="ja-JP" altLang="en-US" sz="1000" dirty="0">
                <a:solidFill>
                  <a:schemeClr val="tx1"/>
                </a:solidFill>
              </a:rPr>
              <a:t>タップして写真を拡大表示した後に</a:t>
            </a:r>
            <a:endParaRPr kumimoji="1" lang="en-US" altLang="ja-JP" sz="1000" dirty="0">
              <a:solidFill>
                <a:schemeClr val="tx1"/>
              </a:solidFill>
            </a:endParaRPr>
          </a:p>
          <a:p>
            <a:r>
              <a:rPr kumimoji="1" lang="ja-JP" altLang="en-US" sz="1000" b="1" dirty="0">
                <a:solidFill>
                  <a:schemeClr val="tx1"/>
                </a:solidFill>
              </a:rPr>
              <a:t>スワイプで連続して次の写真を表示</a:t>
            </a:r>
            <a:r>
              <a:rPr kumimoji="1" lang="ja-JP" altLang="en-US" sz="1000" dirty="0">
                <a:solidFill>
                  <a:schemeClr val="tx1"/>
                </a:solidFill>
              </a:rPr>
              <a:t>することができます</a:t>
            </a:r>
          </a:p>
        </p:txBody>
      </p:sp>
      <p:sp>
        <p:nvSpPr>
          <p:cNvPr id="23" name="四角形: 角を丸くする 22">
            <a:extLst>
              <a:ext uri="{FF2B5EF4-FFF2-40B4-BE49-F238E27FC236}">
                <a16:creationId xmlns:a16="http://schemas.microsoft.com/office/drawing/2014/main" id="{250193AD-E13F-4DBB-816F-CC2BA9508FA5}"/>
              </a:ext>
            </a:extLst>
          </p:cNvPr>
          <p:cNvSpPr/>
          <p:nvPr/>
        </p:nvSpPr>
        <p:spPr>
          <a:xfrm>
            <a:off x="5319746" y="3236841"/>
            <a:ext cx="791307" cy="30983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1</a:t>
            </a:r>
            <a:r>
              <a:rPr kumimoji="1" lang="ja-JP" altLang="en-US" dirty="0">
                <a:solidFill>
                  <a:schemeClr val="tx1"/>
                </a:solidFill>
              </a:rPr>
              <a:t>枚目</a:t>
            </a:r>
          </a:p>
        </p:txBody>
      </p:sp>
      <p:sp>
        <p:nvSpPr>
          <p:cNvPr id="81" name="四角形: 角を丸くする 80">
            <a:extLst>
              <a:ext uri="{FF2B5EF4-FFF2-40B4-BE49-F238E27FC236}">
                <a16:creationId xmlns:a16="http://schemas.microsoft.com/office/drawing/2014/main" id="{D49370B3-00ED-4341-AF85-500579225B8B}"/>
              </a:ext>
            </a:extLst>
          </p:cNvPr>
          <p:cNvSpPr/>
          <p:nvPr/>
        </p:nvSpPr>
        <p:spPr>
          <a:xfrm>
            <a:off x="7089531" y="3236841"/>
            <a:ext cx="791307" cy="30983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2</a:t>
            </a:r>
            <a:r>
              <a:rPr kumimoji="1" lang="ja-JP" altLang="en-US" dirty="0">
                <a:solidFill>
                  <a:schemeClr val="tx1"/>
                </a:solidFill>
              </a:rPr>
              <a:t>枚目</a:t>
            </a:r>
          </a:p>
        </p:txBody>
      </p:sp>
    </p:spTree>
    <p:extLst>
      <p:ext uri="{BB962C8B-B14F-4D97-AF65-F5344CB8AC3E}">
        <p14:creationId xmlns:p14="http://schemas.microsoft.com/office/powerpoint/2010/main" val="94949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9041A9-0583-4D5A-BFF2-E7A5225AB95E}"/>
              </a:ext>
            </a:extLst>
          </p:cNvPr>
          <p:cNvSpPr>
            <a:spLocks noGrp="1"/>
          </p:cNvSpPr>
          <p:nvPr>
            <p:ph type="title"/>
          </p:nvPr>
        </p:nvSpPr>
        <p:spPr/>
        <p:txBody>
          <a:bodyPr/>
          <a:lstStyle/>
          <a:p>
            <a:r>
              <a:rPr kumimoji="1" lang="ja-JP" altLang="en-US"/>
              <a:t>数値</a:t>
            </a:r>
          </a:p>
        </p:txBody>
      </p:sp>
      <p:pic>
        <p:nvPicPr>
          <p:cNvPr id="4" name="図 3">
            <a:extLst>
              <a:ext uri="{FF2B5EF4-FFF2-40B4-BE49-F238E27FC236}">
                <a16:creationId xmlns:a16="http://schemas.microsoft.com/office/drawing/2014/main" id="{6206ED9B-5CC4-43F8-A8A6-AABC34F14D83}"/>
              </a:ext>
            </a:extLst>
          </p:cNvPr>
          <p:cNvPicPr>
            <a:picLocks noChangeAspect="1"/>
          </p:cNvPicPr>
          <p:nvPr/>
        </p:nvPicPr>
        <p:blipFill rotWithShape="1">
          <a:blip r:embed="rId2"/>
          <a:srcRect b="30970"/>
          <a:stretch/>
        </p:blipFill>
        <p:spPr>
          <a:xfrm>
            <a:off x="95081" y="1314104"/>
            <a:ext cx="7500395" cy="1861541"/>
          </a:xfrm>
          <a:prstGeom prst="rect">
            <a:avLst/>
          </a:prstGeom>
          <a:ln>
            <a:solidFill>
              <a:schemeClr val="bg1">
                <a:lumMod val="65000"/>
              </a:schemeClr>
            </a:solidFill>
          </a:ln>
        </p:spPr>
      </p:pic>
      <p:sp>
        <p:nvSpPr>
          <p:cNvPr id="9" name="テキスト ボックス 8">
            <a:extLst>
              <a:ext uri="{FF2B5EF4-FFF2-40B4-BE49-F238E27FC236}">
                <a16:creationId xmlns:a16="http://schemas.microsoft.com/office/drawing/2014/main" id="{1D65E670-D005-4D74-86C1-4D077A29BD27}"/>
              </a:ext>
            </a:extLst>
          </p:cNvPr>
          <p:cNvSpPr txBox="1"/>
          <p:nvPr/>
        </p:nvSpPr>
        <p:spPr>
          <a:xfrm>
            <a:off x="95081" y="654120"/>
            <a:ext cx="7366119" cy="707886"/>
          </a:xfrm>
          <a:prstGeom prst="rect">
            <a:avLst/>
          </a:prstGeom>
          <a:noFill/>
        </p:spPr>
        <p:txBody>
          <a:bodyPr wrap="none" rtlCol="0">
            <a:spAutoFit/>
          </a:bodyPr>
          <a:lstStyle/>
          <a:p>
            <a:r>
              <a:rPr kumimoji="1" lang="ja-JP" altLang="en-US" sz="2000" dirty="0">
                <a:latin typeface="+mn-ea"/>
                <a:ea typeface="+mn-ea"/>
              </a:rPr>
              <a:t>単位を付けることができるようになりました。</a:t>
            </a:r>
            <a:endParaRPr kumimoji="1" lang="en-US" altLang="ja-JP" sz="2000" dirty="0">
              <a:latin typeface="+mn-ea"/>
              <a:ea typeface="+mn-ea"/>
            </a:endParaRPr>
          </a:p>
          <a:p>
            <a:r>
              <a:rPr kumimoji="1" lang="ja-JP" altLang="en-US" sz="2000" b="1" dirty="0">
                <a:latin typeface="+mn-ea"/>
                <a:ea typeface="+mn-ea"/>
              </a:rPr>
              <a:t>通常の範囲</a:t>
            </a:r>
            <a:r>
              <a:rPr kumimoji="1" lang="ja-JP" altLang="en-US" sz="2000" dirty="0">
                <a:latin typeface="+mn-ea"/>
                <a:ea typeface="+mn-ea"/>
              </a:rPr>
              <a:t>、</a:t>
            </a:r>
            <a:r>
              <a:rPr kumimoji="1" lang="ja-JP" altLang="en-US" sz="2000" b="1" dirty="0">
                <a:latin typeface="+mn-ea"/>
                <a:ea typeface="+mn-ea"/>
              </a:rPr>
              <a:t>入力可能な範囲</a:t>
            </a:r>
            <a:r>
              <a:rPr kumimoji="1" lang="ja-JP" altLang="en-US" sz="2000" dirty="0">
                <a:latin typeface="+mn-ea"/>
                <a:ea typeface="+mn-ea"/>
              </a:rPr>
              <a:t>を設定できるようになりました。</a:t>
            </a:r>
          </a:p>
        </p:txBody>
      </p:sp>
      <p:pic>
        <p:nvPicPr>
          <p:cNvPr id="13" name="図 12">
            <a:extLst>
              <a:ext uri="{FF2B5EF4-FFF2-40B4-BE49-F238E27FC236}">
                <a16:creationId xmlns:a16="http://schemas.microsoft.com/office/drawing/2014/main" id="{F6FAA104-B0EF-475D-9798-632B3C1D3101}"/>
              </a:ext>
            </a:extLst>
          </p:cNvPr>
          <p:cNvPicPr>
            <a:picLocks noChangeAspect="1"/>
          </p:cNvPicPr>
          <p:nvPr/>
        </p:nvPicPr>
        <p:blipFill rotWithShape="1">
          <a:blip r:embed="rId3"/>
          <a:srcRect t="2820" b="52052"/>
          <a:stretch/>
        </p:blipFill>
        <p:spPr>
          <a:xfrm>
            <a:off x="3192422" y="3835629"/>
            <a:ext cx="2607458" cy="2091910"/>
          </a:xfrm>
          <a:prstGeom prst="rect">
            <a:avLst/>
          </a:prstGeom>
          <a:ln>
            <a:solidFill>
              <a:schemeClr val="bg1">
                <a:lumMod val="50000"/>
              </a:schemeClr>
            </a:solidFill>
          </a:ln>
        </p:spPr>
      </p:pic>
      <p:pic>
        <p:nvPicPr>
          <p:cNvPr id="15" name="図 14">
            <a:extLst>
              <a:ext uri="{FF2B5EF4-FFF2-40B4-BE49-F238E27FC236}">
                <a16:creationId xmlns:a16="http://schemas.microsoft.com/office/drawing/2014/main" id="{513F9FB6-F518-45EE-95B8-0E6B0F82B824}"/>
              </a:ext>
            </a:extLst>
          </p:cNvPr>
          <p:cNvPicPr>
            <a:picLocks noChangeAspect="1"/>
          </p:cNvPicPr>
          <p:nvPr/>
        </p:nvPicPr>
        <p:blipFill rotWithShape="1">
          <a:blip r:embed="rId4"/>
          <a:srcRect t="2820" b="53079"/>
          <a:stretch/>
        </p:blipFill>
        <p:spPr>
          <a:xfrm>
            <a:off x="6059288" y="3835629"/>
            <a:ext cx="2591539" cy="2031842"/>
          </a:xfrm>
          <a:prstGeom prst="rect">
            <a:avLst/>
          </a:prstGeom>
          <a:ln>
            <a:solidFill>
              <a:schemeClr val="bg1">
                <a:lumMod val="50000"/>
              </a:schemeClr>
            </a:solidFill>
          </a:ln>
        </p:spPr>
      </p:pic>
      <p:pic>
        <p:nvPicPr>
          <p:cNvPr id="17" name="図 16">
            <a:extLst>
              <a:ext uri="{FF2B5EF4-FFF2-40B4-BE49-F238E27FC236}">
                <a16:creationId xmlns:a16="http://schemas.microsoft.com/office/drawing/2014/main" id="{8C932138-725D-4E4E-B44B-03711B067057}"/>
              </a:ext>
            </a:extLst>
          </p:cNvPr>
          <p:cNvPicPr>
            <a:picLocks noChangeAspect="1"/>
          </p:cNvPicPr>
          <p:nvPr/>
        </p:nvPicPr>
        <p:blipFill rotWithShape="1">
          <a:blip r:embed="rId5"/>
          <a:srcRect t="3313" b="56282"/>
          <a:stretch/>
        </p:blipFill>
        <p:spPr>
          <a:xfrm>
            <a:off x="341475" y="3835629"/>
            <a:ext cx="2591539" cy="1861542"/>
          </a:xfrm>
          <a:prstGeom prst="rect">
            <a:avLst/>
          </a:prstGeom>
          <a:ln>
            <a:solidFill>
              <a:schemeClr val="bg1">
                <a:lumMod val="50000"/>
              </a:schemeClr>
            </a:solidFill>
          </a:ln>
        </p:spPr>
      </p:pic>
      <p:sp>
        <p:nvSpPr>
          <p:cNvPr id="18" name="四角形: 角を丸くする 17">
            <a:extLst>
              <a:ext uri="{FF2B5EF4-FFF2-40B4-BE49-F238E27FC236}">
                <a16:creationId xmlns:a16="http://schemas.microsoft.com/office/drawing/2014/main" id="{AE409563-F255-431F-AEDE-C76E933FA199}"/>
              </a:ext>
            </a:extLst>
          </p:cNvPr>
          <p:cNvSpPr/>
          <p:nvPr/>
        </p:nvSpPr>
        <p:spPr>
          <a:xfrm>
            <a:off x="6223827" y="6032194"/>
            <a:ext cx="2262460" cy="651725"/>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入力可能な範囲を超えているため</a:t>
            </a:r>
            <a:endParaRPr kumimoji="1" lang="en-US" altLang="ja-JP" sz="1000" dirty="0">
              <a:solidFill>
                <a:schemeClr val="tx1"/>
              </a:solidFill>
            </a:endParaRPr>
          </a:p>
          <a:p>
            <a:r>
              <a:rPr kumimoji="1" lang="ja-JP" altLang="en-US" sz="1000" dirty="0">
                <a:solidFill>
                  <a:schemeClr val="tx1"/>
                </a:solidFill>
              </a:rPr>
              <a:t>報告書は送信できません</a:t>
            </a:r>
          </a:p>
        </p:txBody>
      </p:sp>
      <p:sp>
        <p:nvSpPr>
          <p:cNvPr id="19" name="四角形: 角を丸くする 18">
            <a:extLst>
              <a:ext uri="{FF2B5EF4-FFF2-40B4-BE49-F238E27FC236}">
                <a16:creationId xmlns:a16="http://schemas.microsoft.com/office/drawing/2014/main" id="{57849B94-AD39-4D92-9290-225FC21659C6}"/>
              </a:ext>
            </a:extLst>
          </p:cNvPr>
          <p:cNvSpPr/>
          <p:nvPr/>
        </p:nvSpPr>
        <p:spPr>
          <a:xfrm>
            <a:off x="565850" y="6035708"/>
            <a:ext cx="2142787" cy="651725"/>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通常の範囲に収まっているため</a:t>
            </a:r>
            <a:endParaRPr kumimoji="1" lang="en-US" altLang="ja-JP" sz="1000" dirty="0">
              <a:solidFill>
                <a:schemeClr val="tx1"/>
              </a:solidFill>
            </a:endParaRPr>
          </a:p>
          <a:p>
            <a:r>
              <a:rPr kumimoji="1" lang="ja-JP" altLang="en-US" sz="1000" dirty="0">
                <a:solidFill>
                  <a:schemeClr val="tx1"/>
                </a:solidFill>
              </a:rPr>
              <a:t>問題なく報告書を作成できます</a:t>
            </a:r>
          </a:p>
        </p:txBody>
      </p:sp>
      <p:sp>
        <p:nvSpPr>
          <p:cNvPr id="20" name="四角形: 角を丸くする 19">
            <a:extLst>
              <a:ext uri="{FF2B5EF4-FFF2-40B4-BE49-F238E27FC236}">
                <a16:creationId xmlns:a16="http://schemas.microsoft.com/office/drawing/2014/main" id="{20AAF634-8185-402E-ADBA-B209957A883F}"/>
              </a:ext>
            </a:extLst>
          </p:cNvPr>
          <p:cNvSpPr/>
          <p:nvPr/>
        </p:nvSpPr>
        <p:spPr>
          <a:xfrm>
            <a:off x="3505452" y="6032193"/>
            <a:ext cx="1981398" cy="651725"/>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通常の範囲を超えているため</a:t>
            </a:r>
            <a:endParaRPr kumimoji="1" lang="en-US" altLang="ja-JP" sz="1000" dirty="0">
              <a:solidFill>
                <a:schemeClr val="tx1"/>
              </a:solidFill>
            </a:endParaRPr>
          </a:p>
          <a:p>
            <a:r>
              <a:rPr kumimoji="1" lang="ja-JP" altLang="en-US" sz="1000" dirty="0">
                <a:solidFill>
                  <a:schemeClr val="tx1"/>
                </a:solidFill>
              </a:rPr>
              <a:t>警告が表示されますが、</a:t>
            </a:r>
            <a:endParaRPr kumimoji="1" lang="en-US" altLang="ja-JP" sz="1000" dirty="0">
              <a:solidFill>
                <a:schemeClr val="tx1"/>
              </a:solidFill>
            </a:endParaRPr>
          </a:p>
          <a:p>
            <a:r>
              <a:rPr kumimoji="1" lang="ja-JP" altLang="en-US" sz="1000" dirty="0">
                <a:solidFill>
                  <a:schemeClr val="tx1"/>
                </a:solidFill>
              </a:rPr>
              <a:t>報告書は送信できます</a:t>
            </a:r>
          </a:p>
        </p:txBody>
      </p:sp>
      <p:sp>
        <p:nvSpPr>
          <p:cNvPr id="21" name="正方形/長方形 20">
            <a:extLst>
              <a:ext uri="{FF2B5EF4-FFF2-40B4-BE49-F238E27FC236}">
                <a16:creationId xmlns:a16="http://schemas.microsoft.com/office/drawing/2014/main" id="{D809013E-1723-46C9-9E66-2EFFABEA05BB}"/>
              </a:ext>
            </a:extLst>
          </p:cNvPr>
          <p:cNvSpPr/>
          <p:nvPr/>
        </p:nvSpPr>
        <p:spPr>
          <a:xfrm>
            <a:off x="4021270" y="2232494"/>
            <a:ext cx="3565713"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660C2C9F-B98F-4D91-AA8C-E80D961AEE85}"/>
              </a:ext>
            </a:extLst>
          </p:cNvPr>
          <p:cNvSpPr/>
          <p:nvPr/>
        </p:nvSpPr>
        <p:spPr>
          <a:xfrm>
            <a:off x="4012777" y="2651989"/>
            <a:ext cx="3574206" cy="37038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コネクタ: カギ線 22">
            <a:extLst>
              <a:ext uri="{FF2B5EF4-FFF2-40B4-BE49-F238E27FC236}">
                <a16:creationId xmlns:a16="http://schemas.microsoft.com/office/drawing/2014/main" id="{8AD527AE-CCE0-47D2-9D3C-4BD36F63ADC5}"/>
              </a:ext>
            </a:extLst>
          </p:cNvPr>
          <p:cNvCxnSpPr>
            <a:cxnSpLocks/>
            <a:stCxn id="21" idx="1"/>
          </p:cNvCxnSpPr>
          <p:nvPr/>
        </p:nvCxnSpPr>
        <p:spPr>
          <a:xfrm rot="10800000" flipV="1">
            <a:off x="3778140" y="2417685"/>
            <a:ext cx="243131" cy="1417944"/>
          </a:xfrm>
          <a:prstGeom prst="bentConnector2">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コネクタ: カギ線 25">
            <a:extLst>
              <a:ext uri="{FF2B5EF4-FFF2-40B4-BE49-F238E27FC236}">
                <a16:creationId xmlns:a16="http://schemas.microsoft.com/office/drawing/2014/main" id="{66C307A9-9E87-408C-8820-8A8034A364AA}"/>
              </a:ext>
            </a:extLst>
          </p:cNvPr>
          <p:cNvCxnSpPr>
            <a:cxnSpLocks/>
            <a:stCxn id="22" idx="3"/>
          </p:cNvCxnSpPr>
          <p:nvPr/>
        </p:nvCxnSpPr>
        <p:spPr>
          <a:xfrm>
            <a:off x="7586983" y="2837180"/>
            <a:ext cx="351080" cy="998449"/>
          </a:xfrm>
          <a:prstGeom prst="bentConnector2">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吹き出し: 角を丸めた四角形 28">
            <a:extLst>
              <a:ext uri="{FF2B5EF4-FFF2-40B4-BE49-F238E27FC236}">
                <a16:creationId xmlns:a16="http://schemas.microsoft.com/office/drawing/2014/main" id="{290A2B0E-5046-4BED-8B0B-8855C1379D2E}"/>
              </a:ext>
            </a:extLst>
          </p:cNvPr>
          <p:cNvSpPr/>
          <p:nvPr/>
        </p:nvSpPr>
        <p:spPr>
          <a:xfrm>
            <a:off x="738554" y="4976446"/>
            <a:ext cx="1063869" cy="360485"/>
          </a:xfrm>
          <a:prstGeom prst="wedgeRoundRectCallout">
            <a:avLst>
              <a:gd name="adj1" fmla="val -37395"/>
              <a:gd name="adj2" fmla="val 85629"/>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設定した単位が</a:t>
            </a:r>
            <a:endParaRPr kumimoji="1" lang="en-US" altLang="ja-JP" sz="800" dirty="0">
              <a:solidFill>
                <a:schemeClr val="tx1"/>
              </a:solidFill>
            </a:endParaRPr>
          </a:p>
          <a:p>
            <a:pPr algn="ctr"/>
            <a:r>
              <a:rPr kumimoji="1" lang="ja-JP" altLang="en-US" sz="800" dirty="0">
                <a:solidFill>
                  <a:schemeClr val="tx1"/>
                </a:solidFill>
              </a:rPr>
              <a:t>自動入力されます</a:t>
            </a:r>
          </a:p>
        </p:txBody>
      </p:sp>
      <p:sp>
        <p:nvSpPr>
          <p:cNvPr id="30" name="吹き出し: 角を丸めた四角形 29">
            <a:extLst>
              <a:ext uri="{FF2B5EF4-FFF2-40B4-BE49-F238E27FC236}">
                <a16:creationId xmlns:a16="http://schemas.microsoft.com/office/drawing/2014/main" id="{E2DF2681-9F1E-4A68-B178-C99602753015}"/>
              </a:ext>
            </a:extLst>
          </p:cNvPr>
          <p:cNvSpPr/>
          <p:nvPr/>
        </p:nvSpPr>
        <p:spPr>
          <a:xfrm>
            <a:off x="3508131" y="4996962"/>
            <a:ext cx="1063869" cy="360485"/>
          </a:xfrm>
          <a:prstGeom prst="wedgeRoundRectCallout">
            <a:avLst>
              <a:gd name="adj1" fmla="val -37395"/>
              <a:gd name="adj2" fmla="val 85629"/>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設定した単位が</a:t>
            </a:r>
            <a:endParaRPr kumimoji="1" lang="en-US" altLang="ja-JP" sz="800" dirty="0">
              <a:solidFill>
                <a:schemeClr val="tx1"/>
              </a:solidFill>
            </a:endParaRPr>
          </a:p>
          <a:p>
            <a:pPr algn="ctr"/>
            <a:r>
              <a:rPr kumimoji="1" lang="ja-JP" altLang="en-US" sz="800" dirty="0">
                <a:solidFill>
                  <a:schemeClr val="tx1"/>
                </a:solidFill>
              </a:rPr>
              <a:t>自動入力されます</a:t>
            </a:r>
          </a:p>
        </p:txBody>
      </p:sp>
      <p:sp>
        <p:nvSpPr>
          <p:cNvPr id="31" name="吹き出し: 角を丸めた四角形 30">
            <a:extLst>
              <a:ext uri="{FF2B5EF4-FFF2-40B4-BE49-F238E27FC236}">
                <a16:creationId xmlns:a16="http://schemas.microsoft.com/office/drawing/2014/main" id="{567252A6-6FA3-4FD9-AA0A-30BCC42C2DF1}"/>
              </a:ext>
            </a:extLst>
          </p:cNvPr>
          <p:cNvSpPr/>
          <p:nvPr/>
        </p:nvSpPr>
        <p:spPr>
          <a:xfrm>
            <a:off x="6453367" y="5011617"/>
            <a:ext cx="1063869" cy="360485"/>
          </a:xfrm>
          <a:prstGeom prst="wedgeRoundRectCallout">
            <a:avLst>
              <a:gd name="adj1" fmla="val -37395"/>
              <a:gd name="adj2" fmla="val 85629"/>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設定した単位が</a:t>
            </a:r>
            <a:endParaRPr kumimoji="1" lang="en-US" altLang="ja-JP" sz="800" dirty="0">
              <a:solidFill>
                <a:schemeClr val="tx1"/>
              </a:solidFill>
            </a:endParaRPr>
          </a:p>
          <a:p>
            <a:pPr algn="ctr"/>
            <a:r>
              <a:rPr kumimoji="1" lang="ja-JP" altLang="en-US" sz="800" dirty="0">
                <a:solidFill>
                  <a:schemeClr val="tx1"/>
                </a:solidFill>
              </a:rPr>
              <a:t>自動入力されます</a:t>
            </a:r>
          </a:p>
        </p:txBody>
      </p:sp>
    </p:spTree>
    <p:extLst>
      <p:ext uri="{BB962C8B-B14F-4D97-AF65-F5344CB8AC3E}">
        <p14:creationId xmlns:p14="http://schemas.microsoft.com/office/powerpoint/2010/main" val="57644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920F6-BFF5-4F30-BF40-64D8AFDD7785}"/>
              </a:ext>
            </a:extLst>
          </p:cNvPr>
          <p:cNvSpPr>
            <a:spLocks noGrp="1"/>
          </p:cNvSpPr>
          <p:nvPr>
            <p:ph type="title"/>
          </p:nvPr>
        </p:nvSpPr>
        <p:spPr/>
        <p:txBody>
          <a:bodyPr/>
          <a:lstStyle/>
          <a:p>
            <a:r>
              <a:rPr lang="ja-JP" altLang="en-US" dirty="0"/>
              <a:t>バーコード</a:t>
            </a:r>
            <a:endParaRPr kumimoji="1" lang="ja-JP" altLang="en-US" dirty="0"/>
          </a:p>
        </p:txBody>
      </p:sp>
      <p:grpSp>
        <p:nvGrpSpPr>
          <p:cNvPr id="5" name="グループ化 4">
            <a:extLst>
              <a:ext uri="{FF2B5EF4-FFF2-40B4-BE49-F238E27FC236}">
                <a16:creationId xmlns:a16="http://schemas.microsoft.com/office/drawing/2014/main" id="{0D12A521-40EF-469E-AEE9-39A6EC6089F7}"/>
              </a:ext>
            </a:extLst>
          </p:cNvPr>
          <p:cNvGrpSpPr/>
          <p:nvPr/>
        </p:nvGrpSpPr>
        <p:grpSpPr>
          <a:xfrm>
            <a:off x="187135" y="1655793"/>
            <a:ext cx="7209804" cy="1661895"/>
            <a:chOff x="175872" y="1793631"/>
            <a:chExt cx="7209804" cy="1661895"/>
          </a:xfrm>
        </p:grpSpPr>
        <p:pic>
          <p:nvPicPr>
            <p:cNvPr id="3" name="図 2">
              <a:extLst>
                <a:ext uri="{FF2B5EF4-FFF2-40B4-BE49-F238E27FC236}">
                  <a16:creationId xmlns:a16="http://schemas.microsoft.com/office/drawing/2014/main" id="{23DDAD7F-81CF-40B5-B02B-382A3BC24155}"/>
                </a:ext>
              </a:extLst>
            </p:cNvPr>
            <p:cNvPicPr>
              <a:picLocks noChangeAspect="1"/>
            </p:cNvPicPr>
            <p:nvPr/>
          </p:nvPicPr>
          <p:blipFill rotWithShape="1">
            <a:blip r:embed="rId2"/>
            <a:srcRect t="38934" r="29701"/>
            <a:stretch/>
          </p:blipFill>
          <p:spPr>
            <a:xfrm>
              <a:off x="175872" y="1793631"/>
              <a:ext cx="6428131" cy="1661895"/>
            </a:xfrm>
            <a:prstGeom prst="rect">
              <a:avLst/>
            </a:prstGeom>
          </p:spPr>
        </p:pic>
        <p:pic>
          <p:nvPicPr>
            <p:cNvPr id="4" name="図 3">
              <a:extLst>
                <a:ext uri="{FF2B5EF4-FFF2-40B4-BE49-F238E27FC236}">
                  <a16:creationId xmlns:a16="http://schemas.microsoft.com/office/drawing/2014/main" id="{A8D0A644-53CD-4A72-B3AF-B1057524EBD9}"/>
                </a:ext>
              </a:extLst>
            </p:cNvPr>
            <p:cNvPicPr>
              <a:picLocks noChangeAspect="1"/>
            </p:cNvPicPr>
            <p:nvPr/>
          </p:nvPicPr>
          <p:blipFill rotWithShape="1">
            <a:blip r:embed="rId2"/>
            <a:srcRect l="89393" t="38934"/>
            <a:stretch/>
          </p:blipFill>
          <p:spPr>
            <a:xfrm>
              <a:off x="6415758" y="1793631"/>
              <a:ext cx="969918" cy="1661895"/>
            </a:xfrm>
            <a:prstGeom prst="rect">
              <a:avLst/>
            </a:prstGeom>
          </p:spPr>
        </p:pic>
      </p:grpSp>
      <p:sp>
        <p:nvSpPr>
          <p:cNvPr id="6" name="四角形: 角を丸くする 5">
            <a:extLst>
              <a:ext uri="{FF2B5EF4-FFF2-40B4-BE49-F238E27FC236}">
                <a16:creationId xmlns:a16="http://schemas.microsoft.com/office/drawing/2014/main" id="{07E65448-189A-4519-96DD-BE0BE19BF1A6}"/>
              </a:ext>
            </a:extLst>
          </p:cNvPr>
          <p:cNvSpPr/>
          <p:nvPr/>
        </p:nvSpPr>
        <p:spPr>
          <a:xfrm>
            <a:off x="5422343" y="2077226"/>
            <a:ext cx="3666392" cy="1230797"/>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バーコード項目のデフォルトは下記です。</a:t>
            </a:r>
            <a:endParaRPr lang="en-US" altLang="ja-JP" sz="1400" dirty="0">
              <a:solidFill>
                <a:schemeClr val="tx1"/>
              </a:solidFill>
            </a:endParaRPr>
          </a:p>
          <a:p>
            <a:r>
              <a:rPr lang="ja-JP" altLang="en-US" sz="1400" b="1" dirty="0">
                <a:solidFill>
                  <a:schemeClr val="tx1"/>
                </a:solidFill>
              </a:rPr>
              <a:t>・読み取り可能な文字数→</a:t>
            </a:r>
            <a:r>
              <a:rPr lang="en-US" altLang="ja-JP" sz="1400" b="1" dirty="0">
                <a:solidFill>
                  <a:schemeClr val="tx1"/>
                </a:solidFill>
              </a:rPr>
              <a:t>1,000</a:t>
            </a:r>
            <a:r>
              <a:rPr lang="ja-JP" altLang="en-US" sz="1400" b="1" dirty="0">
                <a:solidFill>
                  <a:schemeClr val="tx1"/>
                </a:solidFill>
              </a:rPr>
              <a:t>字</a:t>
            </a:r>
            <a:endParaRPr lang="en-US" altLang="ja-JP" sz="1400" b="1" dirty="0">
              <a:solidFill>
                <a:schemeClr val="tx1"/>
              </a:solidFill>
            </a:endParaRPr>
          </a:p>
          <a:p>
            <a:r>
              <a:rPr lang="ja-JP" altLang="en-US" sz="1400" b="1" dirty="0">
                <a:solidFill>
                  <a:schemeClr val="tx1"/>
                </a:solidFill>
              </a:rPr>
              <a:t>・連続読み取り件数→</a:t>
            </a:r>
            <a:r>
              <a:rPr lang="en-US" altLang="ja-JP" sz="1400" b="1" dirty="0">
                <a:solidFill>
                  <a:schemeClr val="tx1"/>
                </a:solidFill>
              </a:rPr>
              <a:t>1</a:t>
            </a:r>
            <a:r>
              <a:rPr lang="ja-JP" altLang="en-US" sz="1400" b="1" dirty="0">
                <a:solidFill>
                  <a:schemeClr val="tx1"/>
                </a:solidFill>
              </a:rPr>
              <a:t>件</a:t>
            </a:r>
            <a:endParaRPr lang="en-US" altLang="ja-JP" sz="1400" b="1" dirty="0">
              <a:solidFill>
                <a:schemeClr val="tx1"/>
              </a:solidFill>
            </a:endParaRPr>
          </a:p>
          <a:p>
            <a:r>
              <a:rPr lang="ja-JP" altLang="en-US" sz="1400" b="1" dirty="0">
                <a:solidFill>
                  <a:schemeClr val="tx1"/>
                </a:solidFill>
              </a:rPr>
              <a:t>・重複内容→非表示</a:t>
            </a:r>
            <a:endParaRPr lang="en-US" altLang="ja-JP" sz="1400" b="1" dirty="0">
              <a:solidFill>
                <a:schemeClr val="tx1"/>
              </a:solidFill>
            </a:endParaRPr>
          </a:p>
          <a:p>
            <a:r>
              <a:rPr lang="ja-JP" altLang="en-US" sz="1400" b="1" dirty="0">
                <a:solidFill>
                  <a:schemeClr val="tx1"/>
                </a:solidFill>
              </a:rPr>
              <a:t>・手動入力→できない</a:t>
            </a:r>
            <a:endParaRPr lang="en-US" altLang="ja-JP" sz="1400" b="1" dirty="0">
              <a:solidFill>
                <a:schemeClr val="tx1"/>
              </a:solidFill>
            </a:endParaRPr>
          </a:p>
        </p:txBody>
      </p:sp>
      <p:grpSp>
        <p:nvGrpSpPr>
          <p:cNvPr id="7" name="グループ化 6">
            <a:extLst>
              <a:ext uri="{FF2B5EF4-FFF2-40B4-BE49-F238E27FC236}">
                <a16:creationId xmlns:a16="http://schemas.microsoft.com/office/drawing/2014/main" id="{355A007A-4BF5-46A5-8B49-E04341FF9E94}"/>
              </a:ext>
            </a:extLst>
          </p:cNvPr>
          <p:cNvGrpSpPr/>
          <p:nvPr/>
        </p:nvGrpSpPr>
        <p:grpSpPr>
          <a:xfrm>
            <a:off x="2587259" y="2697918"/>
            <a:ext cx="1446453" cy="639821"/>
            <a:chOff x="2795339" y="2860163"/>
            <a:chExt cx="1446453" cy="646164"/>
          </a:xfrm>
        </p:grpSpPr>
        <p:sp>
          <p:nvSpPr>
            <p:cNvPr id="8" name="吹き出し: 四角形 7">
              <a:extLst>
                <a:ext uri="{FF2B5EF4-FFF2-40B4-BE49-F238E27FC236}">
                  <a16:creationId xmlns:a16="http://schemas.microsoft.com/office/drawing/2014/main" id="{882E4EB3-AC2D-43C9-850F-7AAE95784BB9}"/>
                </a:ext>
              </a:extLst>
            </p:cNvPr>
            <p:cNvSpPr/>
            <p:nvPr/>
          </p:nvSpPr>
          <p:spPr>
            <a:xfrm>
              <a:off x="2795339" y="2860163"/>
              <a:ext cx="1446453" cy="646164"/>
            </a:xfrm>
            <a:prstGeom prst="wedgeRectCallout">
              <a:avLst>
                <a:gd name="adj1" fmla="val 77107"/>
                <a:gd name="adj2" fmla="val -1753"/>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C099DF29-5150-4598-B03B-9D7AB0C76783}"/>
                </a:ext>
              </a:extLst>
            </p:cNvPr>
            <p:cNvPicPr>
              <a:picLocks noChangeAspect="1"/>
            </p:cNvPicPr>
            <p:nvPr/>
          </p:nvPicPr>
          <p:blipFill rotWithShape="1">
            <a:blip r:embed="rId3"/>
            <a:srcRect t="11229"/>
            <a:stretch/>
          </p:blipFill>
          <p:spPr>
            <a:xfrm>
              <a:off x="2826596" y="2892774"/>
              <a:ext cx="1383938" cy="601200"/>
            </a:xfrm>
            <a:prstGeom prst="rect">
              <a:avLst/>
            </a:prstGeom>
          </p:spPr>
        </p:pic>
      </p:grpSp>
      <p:grpSp>
        <p:nvGrpSpPr>
          <p:cNvPr id="22" name="グループ化 21">
            <a:extLst>
              <a:ext uri="{FF2B5EF4-FFF2-40B4-BE49-F238E27FC236}">
                <a16:creationId xmlns:a16="http://schemas.microsoft.com/office/drawing/2014/main" id="{AC66D706-CD1A-4148-9F28-0F2D87643467}"/>
              </a:ext>
            </a:extLst>
          </p:cNvPr>
          <p:cNvGrpSpPr/>
          <p:nvPr/>
        </p:nvGrpSpPr>
        <p:grpSpPr>
          <a:xfrm>
            <a:off x="193054" y="3429000"/>
            <a:ext cx="4983813" cy="3259682"/>
            <a:chOff x="2920193" y="3673115"/>
            <a:chExt cx="4983813" cy="3259682"/>
          </a:xfrm>
        </p:grpSpPr>
        <p:pic>
          <p:nvPicPr>
            <p:cNvPr id="10" name="図 9">
              <a:extLst>
                <a:ext uri="{FF2B5EF4-FFF2-40B4-BE49-F238E27FC236}">
                  <a16:creationId xmlns:a16="http://schemas.microsoft.com/office/drawing/2014/main" id="{62F34FEE-B092-4E0D-8A20-A6662732EF3A}"/>
                </a:ext>
              </a:extLst>
            </p:cNvPr>
            <p:cNvPicPr>
              <a:picLocks noChangeAspect="1"/>
            </p:cNvPicPr>
            <p:nvPr/>
          </p:nvPicPr>
          <p:blipFill rotWithShape="1">
            <a:blip r:embed="rId4"/>
            <a:srcRect t="37564" b="35683"/>
            <a:stretch/>
          </p:blipFill>
          <p:spPr>
            <a:xfrm>
              <a:off x="2920193" y="3993245"/>
              <a:ext cx="2917966" cy="1387810"/>
            </a:xfrm>
            <a:prstGeom prst="rect">
              <a:avLst/>
            </a:prstGeom>
            <a:ln>
              <a:solidFill>
                <a:schemeClr val="bg1">
                  <a:lumMod val="50000"/>
                </a:schemeClr>
              </a:solidFill>
            </a:ln>
          </p:spPr>
        </p:pic>
        <p:sp>
          <p:nvSpPr>
            <p:cNvPr id="11" name="テキスト ボックス 10">
              <a:extLst>
                <a:ext uri="{FF2B5EF4-FFF2-40B4-BE49-F238E27FC236}">
                  <a16:creationId xmlns:a16="http://schemas.microsoft.com/office/drawing/2014/main" id="{43D4B1E0-C9A0-4DB5-A6EA-A4ADB400EB93}"/>
                </a:ext>
              </a:extLst>
            </p:cNvPr>
            <p:cNvSpPr txBox="1"/>
            <p:nvPr/>
          </p:nvSpPr>
          <p:spPr>
            <a:xfrm>
              <a:off x="3838002" y="3673115"/>
              <a:ext cx="1082348" cy="307777"/>
            </a:xfrm>
            <a:prstGeom prst="rect">
              <a:avLst/>
            </a:prstGeom>
            <a:noFill/>
          </p:spPr>
          <p:txBody>
            <a:bodyPr wrap="none" rtlCol="0">
              <a:spAutoFit/>
            </a:bodyPr>
            <a:lstStyle/>
            <a:p>
              <a:r>
                <a:rPr kumimoji="1" lang="ja-JP" altLang="en-US" b="1" dirty="0">
                  <a:latin typeface="+mn-ea"/>
                  <a:ea typeface="+mn-ea"/>
                </a:rPr>
                <a:t>報告書作成</a:t>
              </a:r>
              <a:endParaRPr kumimoji="1" lang="en-US" altLang="ja-JP" b="1" dirty="0">
                <a:latin typeface="+mn-ea"/>
                <a:ea typeface="+mn-ea"/>
              </a:endParaRPr>
            </a:p>
          </p:txBody>
        </p:sp>
        <p:pic>
          <p:nvPicPr>
            <p:cNvPr id="17" name="図 16">
              <a:extLst>
                <a:ext uri="{FF2B5EF4-FFF2-40B4-BE49-F238E27FC236}">
                  <a16:creationId xmlns:a16="http://schemas.microsoft.com/office/drawing/2014/main" id="{99F67E4C-D8D1-4938-A912-2127BE2F5144}"/>
                </a:ext>
              </a:extLst>
            </p:cNvPr>
            <p:cNvPicPr>
              <a:picLocks noChangeAspect="1"/>
            </p:cNvPicPr>
            <p:nvPr/>
          </p:nvPicPr>
          <p:blipFill rotWithShape="1">
            <a:blip r:embed="rId5"/>
            <a:srcRect l="25236" t="34871" b="41399"/>
            <a:stretch/>
          </p:blipFill>
          <p:spPr>
            <a:xfrm>
              <a:off x="6161489" y="5740113"/>
              <a:ext cx="1742517" cy="983234"/>
            </a:xfrm>
            <a:prstGeom prst="rect">
              <a:avLst/>
            </a:prstGeom>
          </p:spPr>
        </p:pic>
        <p:sp>
          <p:nvSpPr>
            <p:cNvPr id="19" name="テキスト ボックス 18">
              <a:extLst>
                <a:ext uri="{FF2B5EF4-FFF2-40B4-BE49-F238E27FC236}">
                  <a16:creationId xmlns:a16="http://schemas.microsoft.com/office/drawing/2014/main" id="{CCB0C1ED-EB0C-4739-801F-1B724237C9C4}"/>
                </a:ext>
              </a:extLst>
            </p:cNvPr>
            <p:cNvSpPr txBox="1"/>
            <p:nvPr/>
          </p:nvSpPr>
          <p:spPr>
            <a:xfrm>
              <a:off x="2959351" y="5732468"/>
              <a:ext cx="2723823" cy="1200329"/>
            </a:xfrm>
            <a:prstGeom prst="rect">
              <a:avLst/>
            </a:prstGeom>
            <a:noFill/>
          </p:spPr>
          <p:txBody>
            <a:bodyPr wrap="none" rtlCol="0">
              <a:spAutoFit/>
            </a:bodyPr>
            <a:lstStyle/>
            <a:p>
              <a:r>
                <a:rPr kumimoji="1" lang="ja-JP" altLang="en-US" sz="900" b="1" dirty="0">
                  <a:latin typeface="+mn-ea"/>
                  <a:ea typeface="+mn-ea"/>
                </a:rPr>
                <a:t>「コードをスキャン」</a:t>
              </a:r>
              <a:r>
                <a:rPr kumimoji="1" lang="ja-JP" altLang="en-US" sz="900" dirty="0">
                  <a:latin typeface="+mn-ea"/>
                  <a:ea typeface="+mn-ea"/>
                </a:rPr>
                <a:t>をタップして</a:t>
              </a:r>
              <a:endParaRPr kumimoji="1" lang="en-US" altLang="ja-JP" sz="900" dirty="0">
                <a:latin typeface="+mn-ea"/>
                <a:ea typeface="+mn-ea"/>
              </a:endParaRPr>
            </a:p>
            <a:p>
              <a:r>
                <a:rPr kumimoji="1" lang="ja-JP" altLang="en-US" sz="900" dirty="0">
                  <a:latin typeface="+mn-ea"/>
                  <a:ea typeface="+mn-ea"/>
                </a:rPr>
                <a:t>コードにカメラを向けると</a:t>
              </a:r>
              <a:endParaRPr kumimoji="1" lang="en-US" altLang="ja-JP" sz="900" dirty="0">
                <a:latin typeface="+mn-ea"/>
                <a:ea typeface="+mn-ea"/>
              </a:endParaRPr>
            </a:p>
            <a:p>
              <a:r>
                <a:rPr kumimoji="1" lang="ja-JP" altLang="en-US" sz="900" dirty="0">
                  <a:latin typeface="+mn-ea"/>
                  <a:ea typeface="+mn-ea"/>
                </a:rPr>
                <a:t>自動で読み込まれます。</a:t>
              </a:r>
              <a:endParaRPr kumimoji="1" lang="en-US" altLang="ja-JP" sz="900" dirty="0">
                <a:latin typeface="+mn-ea"/>
                <a:ea typeface="+mn-ea"/>
              </a:endParaRPr>
            </a:p>
            <a:p>
              <a:endParaRPr kumimoji="1" lang="en-US" altLang="ja-JP" sz="900" dirty="0">
                <a:latin typeface="+mn-ea"/>
                <a:ea typeface="+mn-ea"/>
              </a:endParaRPr>
            </a:p>
            <a:p>
              <a:r>
                <a:rPr kumimoji="1" lang="ja-JP" altLang="en-US" sz="900" b="1" dirty="0">
                  <a:latin typeface="+mn-ea"/>
                  <a:ea typeface="+mn-ea"/>
                </a:rPr>
                <a:t>「重複した内容を除外する」</a:t>
              </a:r>
              <a:r>
                <a:rPr kumimoji="1" lang="ja-JP" altLang="en-US" sz="900" dirty="0">
                  <a:latin typeface="+mn-ea"/>
                  <a:ea typeface="+mn-ea"/>
                </a:rPr>
                <a:t>に</a:t>
              </a:r>
              <a:endParaRPr kumimoji="1" lang="en-US" altLang="ja-JP" sz="900" dirty="0">
                <a:latin typeface="+mn-ea"/>
                <a:ea typeface="+mn-ea"/>
              </a:endParaRPr>
            </a:p>
            <a:p>
              <a:r>
                <a:rPr kumimoji="1" lang="ja-JP" altLang="en-US" sz="900" dirty="0">
                  <a:latin typeface="+mn-ea"/>
                  <a:ea typeface="+mn-ea"/>
                </a:rPr>
                <a:t>チェックが入っていると</a:t>
              </a:r>
              <a:endParaRPr kumimoji="1" lang="en-US" altLang="ja-JP" sz="900" dirty="0">
                <a:latin typeface="+mn-ea"/>
                <a:ea typeface="+mn-ea"/>
              </a:endParaRPr>
            </a:p>
            <a:p>
              <a:r>
                <a:rPr kumimoji="1" lang="ja-JP" altLang="en-US" sz="900" dirty="0">
                  <a:latin typeface="+mn-ea"/>
                  <a:ea typeface="+mn-ea"/>
                </a:rPr>
                <a:t>同じコードを読み込んだ際に</a:t>
              </a:r>
              <a:endParaRPr kumimoji="1" lang="en-US" altLang="ja-JP" sz="900" dirty="0">
                <a:latin typeface="+mn-ea"/>
                <a:ea typeface="+mn-ea"/>
              </a:endParaRPr>
            </a:p>
            <a:p>
              <a:r>
                <a:rPr kumimoji="1" lang="ja-JP" altLang="en-US" sz="900" dirty="0">
                  <a:latin typeface="+mn-ea"/>
                  <a:ea typeface="+mn-ea"/>
                </a:rPr>
                <a:t>「追加済みのコードです」という表示が出ます。</a:t>
              </a:r>
            </a:p>
          </p:txBody>
        </p:sp>
        <p:sp>
          <p:nvSpPr>
            <p:cNvPr id="21" name="正方形/長方形 20">
              <a:extLst>
                <a:ext uri="{FF2B5EF4-FFF2-40B4-BE49-F238E27FC236}">
                  <a16:creationId xmlns:a16="http://schemas.microsoft.com/office/drawing/2014/main" id="{A6AABF17-F403-48EB-90F7-7E248ADBCEDA}"/>
                </a:ext>
              </a:extLst>
            </p:cNvPr>
            <p:cNvSpPr/>
            <p:nvPr/>
          </p:nvSpPr>
          <p:spPr>
            <a:xfrm>
              <a:off x="2926112" y="4998351"/>
              <a:ext cx="2917966" cy="382704"/>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748C3FCD-233C-404C-94E3-F13203C1E5E8}"/>
                </a:ext>
              </a:extLst>
            </p:cNvPr>
            <p:cNvPicPr>
              <a:picLocks noChangeAspect="1"/>
            </p:cNvPicPr>
            <p:nvPr/>
          </p:nvPicPr>
          <p:blipFill rotWithShape="1">
            <a:blip r:embed="rId6"/>
            <a:srcRect l="9369" t="32794" r="2466" b="38642"/>
            <a:stretch/>
          </p:blipFill>
          <p:spPr>
            <a:xfrm>
              <a:off x="6134258" y="4275362"/>
              <a:ext cx="1751772" cy="983234"/>
            </a:xfrm>
            <a:prstGeom prst="rect">
              <a:avLst/>
            </a:prstGeom>
          </p:spPr>
        </p:pic>
        <p:pic>
          <p:nvPicPr>
            <p:cNvPr id="20" name="図 19">
              <a:extLst>
                <a:ext uri="{FF2B5EF4-FFF2-40B4-BE49-F238E27FC236}">
                  <a16:creationId xmlns:a16="http://schemas.microsoft.com/office/drawing/2014/main" id="{BB431656-A57F-42AC-9BF8-F8F34BC83C8D}"/>
                </a:ext>
              </a:extLst>
            </p:cNvPr>
            <p:cNvPicPr>
              <a:picLocks noChangeAspect="1"/>
            </p:cNvPicPr>
            <p:nvPr/>
          </p:nvPicPr>
          <p:blipFill>
            <a:blip r:embed="rId7"/>
            <a:stretch>
              <a:fillRect/>
            </a:stretch>
          </p:blipFill>
          <p:spPr>
            <a:xfrm>
              <a:off x="5264346" y="5170031"/>
              <a:ext cx="232907" cy="484446"/>
            </a:xfrm>
            <a:prstGeom prst="rect">
              <a:avLst/>
            </a:prstGeom>
          </p:spPr>
        </p:pic>
      </p:grpSp>
      <p:sp>
        <p:nvSpPr>
          <p:cNvPr id="23" name="テキスト ボックス 22">
            <a:extLst>
              <a:ext uri="{FF2B5EF4-FFF2-40B4-BE49-F238E27FC236}">
                <a16:creationId xmlns:a16="http://schemas.microsoft.com/office/drawing/2014/main" id="{72457E54-C451-4EB8-B9EA-19D88862CFC6}"/>
              </a:ext>
            </a:extLst>
          </p:cNvPr>
          <p:cNvSpPr txBox="1"/>
          <p:nvPr/>
        </p:nvSpPr>
        <p:spPr>
          <a:xfrm>
            <a:off x="95081" y="769482"/>
            <a:ext cx="7393912" cy="923330"/>
          </a:xfrm>
          <a:prstGeom prst="rect">
            <a:avLst/>
          </a:prstGeom>
          <a:noFill/>
        </p:spPr>
        <p:txBody>
          <a:bodyPr wrap="square" rtlCol="0">
            <a:spAutoFit/>
          </a:bodyPr>
          <a:lstStyle/>
          <a:p>
            <a:r>
              <a:rPr kumimoji="1" lang="ja-JP" altLang="en-US" sz="1800" dirty="0">
                <a:latin typeface="+mn-ea"/>
                <a:ea typeface="+mn-ea"/>
              </a:rPr>
              <a:t>仕様に大きな変更はありません。</a:t>
            </a:r>
            <a:endParaRPr kumimoji="1" lang="en-US" altLang="ja-JP" sz="1800" dirty="0">
              <a:latin typeface="+mn-ea"/>
              <a:ea typeface="+mn-ea"/>
            </a:endParaRPr>
          </a:p>
          <a:p>
            <a:r>
              <a:rPr kumimoji="1" lang="ja-JP" altLang="en-US" sz="1800" dirty="0">
                <a:latin typeface="+mn-ea"/>
                <a:ea typeface="+mn-ea"/>
              </a:rPr>
              <a:t>「重複した内容を除外する」にチェックが入っていると、</a:t>
            </a:r>
            <a:endParaRPr kumimoji="1" lang="en-US" altLang="ja-JP" sz="1800" dirty="0">
              <a:latin typeface="+mn-ea"/>
              <a:ea typeface="+mn-ea"/>
            </a:endParaRPr>
          </a:p>
          <a:p>
            <a:r>
              <a:rPr kumimoji="1" lang="ja-JP" altLang="en-US" sz="1800" dirty="0">
                <a:latin typeface="+mn-ea"/>
                <a:ea typeface="+mn-ea"/>
              </a:rPr>
              <a:t>同じコードを複数読み込むことがないようにすることができます。</a:t>
            </a:r>
            <a:endParaRPr kumimoji="1" lang="en-US" altLang="ja-JP" sz="1800" dirty="0">
              <a:latin typeface="+mn-ea"/>
              <a:ea typeface="+mn-ea"/>
            </a:endParaRPr>
          </a:p>
        </p:txBody>
      </p:sp>
      <p:pic>
        <p:nvPicPr>
          <p:cNvPr id="24" name="図 23">
            <a:extLst>
              <a:ext uri="{FF2B5EF4-FFF2-40B4-BE49-F238E27FC236}">
                <a16:creationId xmlns:a16="http://schemas.microsoft.com/office/drawing/2014/main" id="{F46B02F1-D326-458E-968A-3CB84493779D}"/>
              </a:ext>
            </a:extLst>
          </p:cNvPr>
          <p:cNvPicPr>
            <a:picLocks noChangeAspect="1"/>
          </p:cNvPicPr>
          <p:nvPr/>
        </p:nvPicPr>
        <p:blipFill rotWithShape="1">
          <a:blip r:embed="rId8"/>
          <a:srcRect t="27567" b="25937"/>
          <a:stretch/>
        </p:blipFill>
        <p:spPr>
          <a:xfrm>
            <a:off x="6085988" y="3768927"/>
            <a:ext cx="2550704" cy="2108421"/>
          </a:xfrm>
          <a:prstGeom prst="rect">
            <a:avLst/>
          </a:prstGeom>
          <a:ln>
            <a:solidFill>
              <a:schemeClr val="bg1">
                <a:lumMod val="75000"/>
              </a:schemeClr>
            </a:solidFill>
          </a:ln>
        </p:spPr>
      </p:pic>
      <p:sp>
        <p:nvSpPr>
          <p:cNvPr id="26" name="テキスト ボックス 25">
            <a:extLst>
              <a:ext uri="{FF2B5EF4-FFF2-40B4-BE49-F238E27FC236}">
                <a16:creationId xmlns:a16="http://schemas.microsoft.com/office/drawing/2014/main" id="{92D77801-5663-462D-B743-67DE1A12F545}"/>
              </a:ext>
            </a:extLst>
          </p:cNvPr>
          <p:cNvSpPr txBox="1"/>
          <p:nvPr/>
        </p:nvSpPr>
        <p:spPr>
          <a:xfrm>
            <a:off x="6227388" y="5987615"/>
            <a:ext cx="2339102" cy="646331"/>
          </a:xfrm>
          <a:prstGeom prst="rect">
            <a:avLst/>
          </a:prstGeom>
          <a:noFill/>
        </p:spPr>
        <p:txBody>
          <a:bodyPr wrap="none" rtlCol="0">
            <a:spAutoFit/>
          </a:bodyPr>
          <a:lstStyle/>
          <a:p>
            <a:r>
              <a:rPr kumimoji="1" lang="ja-JP" altLang="en-US" sz="1200" dirty="0">
                <a:latin typeface="+mn-ea"/>
                <a:ea typeface="+mn-ea"/>
              </a:rPr>
              <a:t>コードを破棄したい場合は</a:t>
            </a:r>
            <a:endParaRPr kumimoji="1" lang="en-US" altLang="ja-JP" sz="1200" dirty="0">
              <a:latin typeface="+mn-ea"/>
              <a:ea typeface="+mn-ea"/>
            </a:endParaRPr>
          </a:p>
          <a:p>
            <a:r>
              <a:rPr kumimoji="1" lang="ja-JP" altLang="en-US" sz="1200" dirty="0">
                <a:latin typeface="+mn-ea"/>
                <a:ea typeface="+mn-ea"/>
              </a:rPr>
              <a:t>該当のコードをタップすると</a:t>
            </a:r>
            <a:endParaRPr kumimoji="1" lang="en-US" altLang="ja-JP" sz="1200" dirty="0">
              <a:latin typeface="+mn-ea"/>
              <a:ea typeface="+mn-ea"/>
            </a:endParaRPr>
          </a:p>
          <a:p>
            <a:r>
              <a:rPr kumimoji="1" lang="ja-JP" altLang="en-US" sz="1200" dirty="0">
                <a:latin typeface="+mn-ea"/>
                <a:ea typeface="+mn-ea"/>
              </a:rPr>
              <a:t>下にプルダウンが出てきます。</a:t>
            </a:r>
            <a:endParaRPr kumimoji="1" lang="en-US" altLang="ja-JP" sz="1200" dirty="0">
              <a:latin typeface="+mn-ea"/>
              <a:ea typeface="+mn-ea"/>
            </a:endParaRPr>
          </a:p>
        </p:txBody>
      </p:sp>
      <p:sp>
        <p:nvSpPr>
          <p:cNvPr id="27" name="正方形/長方形 26">
            <a:extLst>
              <a:ext uri="{FF2B5EF4-FFF2-40B4-BE49-F238E27FC236}">
                <a16:creationId xmlns:a16="http://schemas.microsoft.com/office/drawing/2014/main" id="{026B090E-CB7F-49A2-B690-936DB7D32593}"/>
              </a:ext>
            </a:extLst>
          </p:cNvPr>
          <p:cNvSpPr/>
          <p:nvPr/>
        </p:nvSpPr>
        <p:spPr>
          <a:xfrm>
            <a:off x="6085988" y="5495998"/>
            <a:ext cx="2550704" cy="382704"/>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3878DA9-2637-43ED-81C5-162952058CFE}"/>
              </a:ext>
            </a:extLst>
          </p:cNvPr>
          <p:cNvPicPr>
            <a:picLocks noChangeAspect="1"/>
          </p:cNvPicPr>
          <p:nvPr/>
        </p:nvPicPr>
        <p:blipFill>
          <a:blip r:embed="rId7"/>
          <a:stretch>
            <a:fillRect/>
          </a:stretch>
        </p:blipFill>
        <p:spPr>
          <a:xfrm>
            <a:off x="8403785" y="5636479"/>
            <a:ext cx="232907" cy="484446"/>
          </a:xfrm>
          <a:prstGeom prst="rect">
            <a:avLst/>
          </a:prstGeom>
        </p:spPr>
      </p:pic>
    </p:spTree>
    <p:extLst>
      <p:ext uri="{BB962C8B-B14F-4D97-AF65-F5344CB8AC3E}">
        <p14:creationId xmlns:p14="http://schemas.microsoft.com/office/powerpoint/2010/main" val="749441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77BE25-954D-4954-BCE8-1D4A0D838C0C}"/>
              </a:ext>
            </a:extLst>
          </p:cNvPr>
          <p:cNvSpPr>
            <a:spLocks noGrp="1"/>
          </p:cNvSpPr>
          <p:nvPr>
            <p:ph type="title"/>
          </p:nvPr>
        </p:nvSpPr>
        <p:spPr/>
        <p:txBody>
          <a:bodyPr/>
          <a:lstStyle/>
          <a:p>
            <a:r>
              <a:rPr kumimoji="1" lang="ja-JP" altLang="en-US" dirty="0"/>
              <a:t>予定① 新規予定の作成</a:t>
            </a:r>
          </a:p>
        </p:txBody>
      </p:sp>
      <p:pic>
        <p:nvPicPr>
          <p:cNvPr id="4" name="図 3">
            <a:extLst>
              <a:ext uri="{FF2B5EF4-FFF2-40B4-BE49-F238E27FC236}">
                <a16:creationId xmlns:a16="http://schemas.microsoft.com/office/drawing/2014/main" id="{1A4FD99E-BB67-4CAE-A295-DF52D2A8F4BA}"/>
              </a:ext>
            </a:extLst>
          </p:cNvPr>
          <p:cNvPicPr>
            <a:picLocks noChangeAspect="1"/>
          </p:cNvPicPr>
          <p:nvPr/>
        </p:nvPicPr>
        <p:blipFill rotWithShape="1">
          <a:blip r:embed="rId2"/>
          <a:srcRect l="1" r="117"/>
          <a:stretch/>
        </p:blipFill>
        <p:spPr>
          <a:xfrm>
            <a:off x="95081" y="1883262"/>
            <a:ext cx="8046596" cy="906681"/>
          </a:xfrm>
          <a:prstGeom prst="rect">
            <a:avLst/>
          </a:prstGeom>
          <a:ln>
            <a:solidFill>
              <a:schemeClr val="bg1">
                <a:lumMod val="65000"/>
              </a:schemeClr>
            </a:solidFill>
          </a:ln>
        </p:spPr>
      </p:pic>
      <p:sp>
        <p:nvSpPr>
          <p:cNvPr id="12" name="テキスト ボックス 11">
            <a:extLst>
              <a:ext uri="{FF2B5EF4-FFF2-40B4-BE49-F238E27FC236}">
                <a16:creationId xmlns:a16="http://schemas.microsoft.com/office/drawing/2014/main" id="{6370EF55-D502-4247-8DF8-AE3DC35CAF6D}"/>
              </a:ext>
            </a:extLst>
          </p:cNvPr>
          <p:cNvSpPr txBox="1"/>
          <p:nvPr/>
        </p:nvSpPr>
        <p:spPr>
          <a:xfrm>
            <a:off x="70297" y="704696"/>
            <a:ext cx="8445997" cy="1138773"/>
          </a:xfrm>
          <a:prstGeom prst="rect">
            <a:avLst/>
          </a:prstGeom>
          <a:noFill/>
        </p:spPr>
        <p:txBody>
          <a:bodyPr wrap="square" rtlCol="0">
            <a:spAutoFit/>
          </a:bodyPr>
          <a:lstStyle/>
          <a:p>
            <a:r>
              <a:rPr kumimoji="1" lang="ja-JP" altLang="en-US" sz="2000" dirty="0">
                <a:latin typeface="+mn-ea"/>
                <a:ea typeface="+mn-ea"/>
              </a:rPr>
              <a:t>これまで同様、</a:t>
            </a:r>
            <a:r>
              <a:rPr kumimoji="1" lang="ja-JP" altLang="en-US" sz="2000" b="1" dirty="0">
                <a:latin typeface="+mn-ea"/>
                <a:ea typeface="+mn-ea"/>
              </a:rPr>
              <a:t>予定を作成</a:t>
            </a:r>
            <a:r>
              <a:rPr kumimoji="1" lang="ja-JP" altLang="en-US" sz="2000" dirty="0">
                <a:latin typeface="+mn-ea"/>
                <a:ea typeface="+mn-ea"/>
              </a:rPr>
              <a:t>と</a:t>
            </a:r>
            <a:r>
              <a:rPr kumimoji="1" lang="ja-JP" altLang="en-US" sz="2000" b="1" dirty="0">
                <a:latin typeface="+mn-ea"/>
                <a:ea typeface="+mn-ea"/>
              </a:rPr>
              <a:t>予定の選択</a:t>
            </a:r>
            <a:r>
              <a:rPr kumimoji="1" lang="ja-JP" altLang="en-US" sz="2000" dirty="0">
                <a:latin typeface="+mn-ea"/>
                <a:ea typeface="+mn-ea"/>
              </a:rPr>
              <a:t>のどちらかを選べます。</a:t>
            </a:r>
            <a:endParaRPr kumimoji="1" lang="en-US" altLang="ja-JP" sz="2000" dirty="0">
              <a:latin typeface="+mn-ea"/>
              <a:ea typeface="+mn-ea"/>
            </a:endParaRPr>
          </a:p>
          <a:p>
            <a:endParaRPr kumimoji="1" lang="en-US" altLang="ja-JP" sz="800" dirty="0">
              <a:latin typeface="+mn-ea"/>
              <a:ea typeface="+mn-ea"/>
            </a:endParaRPr>
          </a:p>
          <a:p>
            <a:r>
              <a:rPr kumimoji="1" lang="ja-JP" altLang="en-US" sz="2000" dirty="0">
                <a:latin typeface="+mn-ea"/>
                <a:ea typeface="+mn-ea"/>
              </a:rPr>
              <a:t>報告書から予定の新規作成する際には、</a:t>
            </a:r>
            <a:endParaRPr kumimoji="1" lang="en-US" altLang="ja-JP" sz="2000" dirty="0">
              <a:latin typeface="+mn-ea"/>
              <a:ea typeface="+mn-ea"/>
            </a:endParaRPr>
          </a:p>
          <a:p>
            <a:r>
              <a:rPr kumimoji="1" lang="ja-JP" altLang="en-US" sz="2000" dirty="0">
                <a:latin typeface="+mn-ea"/>
                <a:ea typeface="+mn-ea"/>
              </a:rPr>
              <a:t>参加者の予定を確認しながら</a:t>
            </a:r>
            <a:r>
              <a:rPr kumimoji="1" lang="ja-JP" altLang="en-US" sz="2000" b="1" dirty="0">
                <a:latin typeface="+mn-ea"/>
                <a:ea typeface="+mn-ea"/>
              </a:rPr>
              <a:t>予定の調整ができるように</a:t>
            </a:r>
            <a:r>
              <a:rPr kumimoji="1" lang="ja-JP" altLang="en-US" sz="2000" dirty="0">
                <a:latin typeface="+mn-ea"/>
                <a:ea typeface="+mn-ea"/>
              </a:rPr>
              <a:t>なりました！</a:t>
            </a:r>
            <a:endParaRPr kumimoji="1" lang="en-US" altLang="ja-JP" sz="2000" dirty="0">
              <a:latin typeface="+mn-ea"/>
              <a:ea typeface="+mn-ea"/>
            </a:endParaRPr>
          </a:p>
        </p:txBody>
      </p:sp>
      <p:grpSp>
        <p:nvGrpSpPr>
          <p:cNvPr id="5" name="グループ化 4">
            <a:extLst>
              <a:ext uri="{FF2B5EF4-FFF2-40B4-BE49-F238E27FC236}">
                <a16:creationId xmlns:a16="http://schemas.microsoft.com/office/drawing/2014/main" id="{04FF2AB9-A731-4633-AD1B-AB5A86275631}"/>
              </a:ext>
            </a:extLst>
          </p:cNvPr>
          <p:cNvGrpSpPr/>
          <p:nvPr/>
        </p:nvGrpSpPr>
        <p:grpSpPr>
          <a:xfrm>
            <a:off x="20201" y="3064964"/>
            <a:ext cx="2377055" cy="1389892"/>
            <a:chOff x="114589" y="2053967"/>
            <a:chExt cx="2377055" cy="1389892"/>
          </a:xfrm>
        </p:grpSpPr>
        <p:grpSp>
          <p:nvGrpSpPr>
            <p:cNvPr id="18" name="グループ化 17">
              <a:extLst>
                <a:ext uri="{FF2B5EF4-FFF2-40B4-BE49-F238E27FC236}">
                  <a16:creationId xmlns:a16="http://schemas.microsoft.com/office/drawing/2014/main" id="{047D1D2D-2C1D-42D9-ABFB-2611F299AC5D}"/>
                </a:ext>
              </a:extLst>
            </p:cNvPr>
            <p:cNvGrpSpPr/>
            <p:nvPr/>
          </p:nvGrpSpPr>
          <p:grpSpPr>
            <a:xfrm>
              <a:off x="128721" y="2053967"/>
              <a:ext cx="2362923" cy="1389153"/>
              <a:chOff x="4923609" y="1833918"/>
              <a:chExt cx="2362923" cy="1389153"/>
            </a:xfrm>
          </p:grpSpPr>
          <p:pic>
            <p:nvPicPr>
              <p:cNvPr id="6" name="図 5">
                <a:extLst>
                  <a:ext uri="{FF2B5EF4-FFF2-40B4-BE49-F238E27FC236}">
                    <a16:creationId xmlns:a16="http://schemas.microsoft.com/office/drawing/2014/main" id="{EC0869C8-25F2-44C0-BD67-092F0E167706}"/>
                  </a:ext>
                </a:extLst>
              </p:cNvPr>
              <p:cNvPicPr>
                <a:picLocks noChangeAspect="1"/>
              </p:cNvPicPr>
              <p:nvPr/>
            </p:nvPicPr>
            <p:blipFill rotWithShape="1">
              <a:blip r:embed="rId3"/>
              <a:srcRect t="3461" b="69717"/>
              <a:stretch/>
            </p:blipFill>
            <p:spPr>
              <a:xfrm>
                <a:off x="4923609" y="2096360"/>
                <a:ext cx="2362923" cy="1126711"/>
              </a:xfrm>
              <a:prstGeom prst="rect">
                <a:avLst/>
              </a:prstGeom>
              <a:ln>
                <a:solidFill>
                  <a:schemeClr val="bg1">
                    <a:lumMod val="65000"/>
                  </a:schemeClr>
                </a:solidFill>
              </a:ln>
            </p:spPr>
          </p:pic>
          <p:sp>
            <p:nvSpPr>
              <p:cNvPr id="17" name="テキスト ボックス 16">
                <a:extLst>
                  <a:ext uri="{FF2B5EF4-FFF2-40B4-BE49-F238E27FC236}">
                    <a16:creationId xmlns:a16="http://schemas.microsoft.com/office/drawing/2014/main" id="{6CA7C751-1F48-4896-8989-2C1ADC58066E}"/>
                  </a:ext>
                </a:extLst>
              </p:cNvPr>
              <p:cNvSpPr txBox="1"/>
              <p:nvPr/>
            </p:nvSpPr>
            <p:spPr>
              <a:xfrm>
                <a:off x="4923609" y="1833918"/>
                <a:ext cx="1082348" cy="307777"/>
              </a:xfrm>
              <a:prstGeom prst="rect">
                <a:avLst/>
              </a:prstGeom>
              <a:noFill/>
            </p:spPr>
            <p:txBody>
              <a:bodyPr wrap="none" rtlCol="0">
                <a:spAutoFit/>
              </a:bodyPr>
              <a:lstStyle/>
              <a:p>
                <a:r>
                  <a:rPr kumimoji="1" lang="ja-JP" altLang="en-US" b="1" dirty="0">
                    <a:latin typeface="+mn-ea"/>
                    <a:ea typeface="+mn-ea"/>
                  </a:rPr>
                  <a:t>報告書作成</a:t>
                </a:r>
                <a:endParaRPr kumimoji="1" lang="en-US" altLang="ja-JP" b="1" dirty="0">
                  <a:latin typeface="+mn-ea"/>
                  <a:ea typeface="+mn-ea"/>
                </a:endParaRPr>
              </a:p>
            </p:txBody>
          </p:sp>
        </p:grpSp>
        <p:sp>
          <p:nvSpPr>
            <p:cNvPr id="52" name="正方形/長方形 51">
              <a:extLst>
                <a:ext uri="{FF2B5EF4-FFF2-40B4-BE49-F238E27FC236}">
                  <a16:creationId xmlns:a16="http://schemas.microsoft.com/office/drawing/2014/main" id="{318DCDB2-DD2C-44F7-869B-8AE6DBD58FC7}"/>
                </a:ext>
              </a:extLst>
            </p:cNvPr>
            <p:cNvSpPr/>
            <p:nvPr/>
          </p:nvSpPr>
          <p:spPr>
            <a:xfrm>
              <a:off x="114589" y="3081979"/>
              <a:ext cx="1176486" cy="361880"/>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01F3882E-8DF0-4691-842E-D470B9E2FB44}"/>
              </a:ext>
            </a:extLst>
          </p:cNvPr>
          <p:cNvGrpSpPr/>
          <p:nvPr/>
        </p:nvGrpSpPr>
        <p:grpSpPr>
          <a:xfrm>
            <a:off x="2581785" y="2986420"/>
            <a:ext cx="6453272" cy="3527201"/>
            <a:chOff x="1401674" y="1786235"/>
            <a:chExt cx="6453272" cy="3527201"/>
          </a:xfrm>
        </p:grpSpPr>
        <p:grpSp>
          <p:nvGrpSpPr>
            <p:cNvPr id="39" name="グループ化 38">
              <a:extLst>
                <a:ext uri="{FF2B5EF4-FFF2-40B4-BE49-F238E27FC236}">
                  <a16:creationId xmlns:a16="http://schemas.microsoft.com/office/drawing/2014/main" id="{A5FDC684-CDB7-425F-8609-9382200F296D}"/>
                </a:ext>
              </a:extLst>
            </p:cNvPr>
            <p:cNvGrpSpPr/>
            <p:nvPr/>
          </p:nvGrpSpPr>
          <p:grpSpPr>
            <a:xfrm>
              <a:off x="1401674" y="1786235"/>
              <a:ext cx="6453272" cy="3515680"/>
              <a:chOff x="1329833" y="1785459"/>
              <a:chExt cx="6453272" cy="3515680"/>
            </a:xfrm>
          </p:grpSpPr>
          <p:grpSp>
            <p:nvGrpSpPr>
              <p:cNvPr id="47" name="グループ化 46">
                <a:extLst>
                  <a:ext uri="{FF2B5EF4-FFF2-40B4-BE49-F238E27FC236}">
                    <a16:creationId xmlns:a16="http://schemas.microsoft.com/office/drawing/2014/main" id="{63261298-FBD6-45D7-B08C-F4B3FA6C561E}"/>
                  </a:ext>
                </a:extLst>
              </p:cNvPr>
              <p:cNvGrpSpPr/>
              <p:nvPr/>
            </p:nvGrpSpPr>
            <p:grpSpPr>
              <a:xfrm>
                <a:off x="1329833" y="1785459"/>
                <a:ext cx="4335671" cy="3515680"/>
                <a:chOff x="3317279" y="1936392"/>
                <a:chExt cx="4335671" cy="3515680"/>
              </a:xfrm>
            </p:grpSpPr>
            <p:pic>
              <p:nvPicPr>
                <p:cNvPr id="51" name="図 50">
                  <a:extLst>
                    <a:ext uri="{FF2B5EF4-FFF2-40B4-BE49-F238E27FC236}">
                      <a16:creationId xmlns:a16="http://schemas.microsoft.com/office/drawing/2014/main" id="{73FCFF7D-2D07-46B3-8715-A6774FEB9CE7}"/>
                    </a:ext>
                  </a:extLst>
                </p:cNvPr>
                <p:cNvPicPr>
                  <a:picLocks noChangeAspect="1"/>
                </p:cNvPicPr>
                <p:nvPr/>
              </p:nvPicPr>
              <p:blipFill rotWithShape="1">
                <a:blip r:embed="rId4"/>
                <a:srcRect t="2948"/>
                <a:stretch/>
              </p:blipFill>
              <p:spPr>
                <a:xfrm>
                  <a:off x="3317279" y="1936392"/>
                  <a:ext cx="2037654" cy="3515680"/>
                </a:xfrm>
                <a:prstGeom prst="rect">
                  <a:avLst/>
                </a:prstGeom>
                <a:ln>
                  <a:solidFill>
                    <a:schemeClr val="bg1">
                      <a:lumMod val="65000"/>
                    </a:schemeClr>
                  </a:solidFill>
                </a:ln>
              </p:spPr>
            </p:pic>
            <p:pic>
              <p:nvPicPr>
                <p:cNvPr id="54" name="図 53">
                  <a:extLst>
                    <a:ext uri="{FF2B5EF4-FFF2-40B4-BE49-F238E27FC236}">
                      <a16:creationId xmlns:a16="http://schemas.microsoft.com/office/drawing/2014/main" id="{42AAA84C-8FDB-458B-B5F3-E6E4B4B4EE9F}"/>
                    </a:ext>
                  </a:extLst>
                </p:cNvPr>
                <p:cNvPicPr>
                  <a:picLocks noChangeAspect="1"/>
                </p:cNvPicPr>
                <p:nvPr/>
              </p:nvPicPr>
              <p:blipFill rotWithShape="1">
                <a:blip r:embed="rId5"/>
                <a:srcRect t="2948"/>
                <a:stretch/>
              </p:blipFill>
              <p:spPr>
                <a:xfrm>
                  <a:off x="5615296" y="1936393"/>
                  <a:ext cx="2037654" cy="3515679"/>
                </a:xfrm>
                <a:prstGeom prst="rect">
                  <a:avLst/>
                </a:prstGeom>
                <a:ln>
                  <a:solidFill>
                    <a:schemeClr val="bg1">
                      <a:lumMod val="65000"/>
                    </a:schemeClr>
                  </a:solidFill>
                </a:ln>
              </p:spPr>
            </p:pic>
          </p:grpSp>
          <p:sp>
            <p:nvSpPr>
              <p:cNvPr id="50" name="四角形: 角を丸くする 49">
                <a:extLst>
                  <a:ext uri="{FF2B5EF4-FFF2-40B4-BE49-F238E27FC236}">
                    <a16:creationId xmlns:a16="http://schemas.microsoft.com/office/drawing/2014/main" id="{E13E992C-4041-467B-BED1-6115BF3BFED9}"/>
                  </a:ext>
                </a:extLst>
              </p:cNvPr>
              <p:cNvSpPr/>
              <p:nvPr/>
            </p:nvSpPr>
            <p:spPr>
              <a:xfrm>
                <a:off x="5853225" y="2243207"/>
                <a:ext cx="1929880" cy="517149"/>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複数人の予定を</a:t>
                </a:r>
                <a:endParaRPr kumimoji="1" lang="en-US" altLang="ja-JP" sz="1000" dirty="0">
                  <a:solidFill>
                    <a:schemeClr val="tx1"/>
                  </a:solidFill>
                </a:endParaRPr>
              </a:p>
              <a:p>
                <a:pPr algn="ctr"/>
                <a:r>
                  <a:rPr kumimoji="1" lang="ja-JP" altLang="en-US" sz="1000" dirty="0">
                    <a:solidFill>
                      <a:schemeClr val="tx1"/>
                    </a:solidFill>
                  </a:rPr>
                  <a:t>アプリから調整できるように</a:t>
                </a:r>
                <a:endParaRPr kumimoji="1" lang="en-US" altLang="ja-JP" sz="1000" dirty="0">
                  <a:solidFill>
                    <a:schemeClr val="tx1"/>
                  </a:solidFill>
                </a:endParaRPr>
              </a:p>
              <a:p>
                <a:pPr algn="ctr"/>
                <a:r>
                  <a:rPr kumimoji="1" lang="ja-JP" altLang="en-US" sz="1000" dirty="0">
                    <a:solidFill>
                      <a:schemeClr val="tx1"/>
                    </a:solidFill>
                  </a:rPr>
                  <a:t>なりました</a:t>
                </a:r>
                <a:endParaRPr kumimoji="1" lang="en-US" altLang="ja-JP" sz="1000" dirty="0">
                  <a:solidFill>
                    <a:schemeClr val="tx1"/>
                  </a:solidFill>
                </a:endParaRPr>
              </a:p>
            </p:txBody>
          </p:sp>
        </p:grpSp>
        <p:sp>
          <p:nvSpPr>
            <p:cNvPr id="41" name="正方形/長方形 40">
              <a:extLst>
                <a:ext uri="{FF2B5EF4-FFF2-40B4-BE49-F238E27FC236}">
                  <a16:creationId xmlns:a16="http://schemas.microsoft.com/office/drawing/2014/main" id="{153E8DC2-53C2-4370-8A74-2C5F50A64D1A}"/>
                </a:ext>
              </a:extLst>
            </p:cNvPr>
            <p:cNvSpPr/>
            <p:nvPr/>
          </p:nvSpPr>
          <p:spPr>
            <a:xfrm>
              <a:off x="1401674" y="3320499"/>
              <a:ext cx="2039742" cy="1974779"/>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a:extLst>
                <a:ext uri="{FF2B5EF4-FFF2-40B4-BE49-F238E27FC236}">
                  <a16:creationId xmlns:a16="http://schemas.microsoft.com/office/drawing/2014/main" id="{CD63BDB3-0DCC-41C0-BDEC-519207532DF1}"/>
                </a:ext>
              </a:extLst>
            </p:cNvPr>
            <p:cNvSpPr/>
            <p:nvPr/>
          </p:nvSpPr>
          <p:spPr>
            <a:xfrm>
              <a:off x="3720942" y="2739669"/>
              <a:ext cx="953652" cy="261610"/>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CA6DD3C7-AFD6-49D8-9880-5B7F2C00A7CA}"/>
                </a:ext>
              </a:extLst>
            </p:cNvPr>
            <p:cNvPicPr>
              <a:picLocks noChangeAspect="1"/>
            </p:cNvPicPr>
            <p:nvPr/>
          </p:nvPicPr>
          <p:blipFill>
            <a:blip r:embed="rId6"/>
            <a:stretch>
              <a:fillRect/>
            </a:stretch>
          </p:blipFill>
          <p:spPr>
            <a:xfrm>
              <a:off x="2407019" y="4828990"/>
              <a:ext cx="232907" cy="484446"/>
            </a:xfrm>
            <a:prstGeom prst="rect">
              <a:avLst/>
            </a:prstGeom>
          </p:spPr>
        </p:pic>
      </p:grpSp>
      <p:cxnSp>
        <p:nvCxnSpPr>
          <p:cNvPr id="9" name="コネクタ: カギ線 8">
            <a:extLst>
              <a:ext uri="{FF2B5EF4-FFF2-40B4-BE49-F238E27FC236}">
                <a16:creationId xmlns:a16="http://schemas.microsoft.com/office/drawing/2014/main" id="{D59CB993-FC28-4501-B7BA-EF06E32D4CA0}"/>
              </a:ext>
            </a:extLst>
          </p:cNvPr>
          <p:cNvCxnSpPr>
            <a:cxnSpLocks/>
            <a:stCxn id="52" idx="2"/>
          </p:cNvCxnSpPr>
          <p:nvPr/>
        </p:nvCxnSpPr>
        <p:spPr>
          <a:xfrm rot="16200000" flipH="1">
            <a:off x="825014" y="4238285"/>
            <a:ext cx="1536386" cy="1969527"/>
          </a:xfrm>
          <a:prstGeom prst="bentConnector2">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吹き出し: 角を丸めた四角形 68">
            <a:extLst>
              <a:ext uri="{FF2B5EF4-FFF2-40B4-BE49-F238E27FC236}">
                <a16:creationId xmlns:a16="http://schemas.microsoft.com/office/drawing/2014/main" id="{AFFA5533-80C2-484F-AADB-CDB65CE7F3A7}"/>
              </a:ext>
            </a:extLst>
          </p:cNvPr>
          <p:cNvSpPr/>
          <p:nvPr/>
        </p:nvSpPr>
        <p:spPr>
          <a:xfrm>
            <a:off x="2029152" y="6353083"/>
            <a:ext cx="1153664" cy="360485"/>
          </a:xfrm>
          <a:prstGeom prst="wedgeRoundRectCallout">
            <a:avLst>
              <a:gd name="adj1" fmla="val 38027"/>
              <a:gd name="adj2" fmla="val -111932"/>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①日付をタップ</a:t>
            </a:r>
          </a:p>
        </p:txBody>
      </p:sp>
      <p:sp>
        <p:nvSpPr>
          <p:cNvPr id="71" name="吹き出し: 角を丸めた四角形 70">
            <a:extLst>
              <a:ext uri="{FF2B5EF4-FFF2-40B4-BE49-F238E27FC236}">
                <a16:creationId xmlns:a16="http://schemas.microsoft.com/office/drawing/2014/main" id="{07B92A49-CEA6-428D-AD19-39057525E237}"/>
              </a:ext>
            </a:extLst>
          </p:cNvPr>
          <p:cNvSpPr/>
          <p:nvPr/>
        </p:nvSpPr>
        <p:spPr>
          <a:xfrm>
            <a:off x="5581576" y="3404186"/>
            <a:ext cx="1197294" cy="360485"/>
          </a:xfrm>
          <a:prstGeom prst="wedgeRoundRectCallout">
            <a:avLst>
              <a:gd name="adj1" fmla="val -36682"/>
              <a:gd name="adj2" fmla="val 107580"/>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②参加者を選択</a:t>
            </a:r>
          </a:p>
        </p:txBody>
      </p:sp>
      <p:sp>
        <p:nvSpPr>
          <p:cNvPr id="72" name="吹き出し: 角を丸めた四角形 71">
            <a:extLst>
              <a:ext uri="{FF2B5EF4-FFF2-40B4-BE49-F238E27FC236}">
                <a16:creationId xmlns:a16="http://schemas.microsoft.com/office/drawing/2014/main" id="{D0A4AF73-65F6-4485-B63F-6532E9C63D9B}"/>
              </a:ext>
            </a:extLst>
          </p:cNvPr>
          <p:cNvSpPr/>
          <p:nvPr/>
        </p:nvSpPr>
        <p:spPr>
          <a:xfrm>
            <a:off x="5069440" y="6388362"/>
            <a:ext cx="1658378" cy="360485"/>
          </a:xfrm>
          <a:prstGeom prst="wedgeRoundRectCallout">
            <a:avLst>
              <a:gd name="adj1" fmla="val 7187"/>
              <a:gd name="adj2" fmla="val -119249"/>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③参加者の予定を</a:t>
            </a:r>
            <a:endParaRPr kumimoji="1" lang="en-US" altLang="ja-JP" sz="1000" dirty="0">
              <a:solidFill>
                <a:schemeClr val="tx1"/>
              </a:solidFill>
            </a:endParaRPr>
          </a:p>
          <a:p>
            <a:pPr algn="ctr"/>
            <a:r>
              <a:rPr kumimoji="1" lang="ja-JP" altLang="en-US" sz="1000" dirty="0">
                <a:solidFill>
                  <a:schemeClr val="tx1"/>
                </a:solidFill>
              </a:rPr>
              <a:t>閲覧しながら予定を調整</a:t>
            </a:r>
            <a:endParaRPr kumimoji="1" lang="en-US" altLang="ja-JP" sz="1000" dirty="0">
              <a:solidFill>
                <a:schemeClr val="tx1"/>
              </a:solidFill>
            </a:endParaRPr>
          </a:p>
        </p:txBody>
      </p:sp>
      <p:grpSp>
        <p:nvGrpSpPr>
          <p:cNvPr id="31" name="グループ化 30">
            <a:extLst>
              <a:ext uri="{FF2B5EF4-FFF2-40B4-BE49-F238E27FC236}">
                <a16:creationId xmlns:a16="http://schemas.microsoft.com/office/drawing/2014/main" id="{934ADDA9-952A-4AA6-8F67-9E3D6DDF521F}"/>
              </a:ext>
            </a:extLst>
          </p:cNvPr>
          <p:cNvGrpSpPr/>
          <p:nvPr/>
        </p:nvGrpSpPr>
        <p:grpSpPr>
          <a:xfrm>
            <a:off x="7206389" y="4034684"/>
            <a:ext cx="1828668" cy="2254580"/>
            <a:chOff x="7104400" y="4316787"/>
            <a:chExt cx="1828668" cy="2254580"/>
          </a:xfrm>
        </p:grpSpPr>
        <p:sp>
          <p:nvSpPr>
            <p:cNvPr id="29" name="四角形: 角を丸くする 28">
              <a:extLst>
                <a:ext uri="{FF2B5EF4-FFF2-40B4-BE49-F238E27FC236}">
                  <a16:creationId xmlns:a16="http://schemas.microsoft.com/office/drawing/2014/main" id="{0C89495A-58C9-4C0A-991E-4A3D1D8288E6}"/>
                </a:ext>
              </a:extLst>
            </p:cNvPr>
            <p:cNvSpPr/>
            <p:nvPr/>
          </p:nvSpPr>
          <p:spPr>
            <a:xfrm>
              <a:off x="7104400" y="4316787"/>
              <a:ext cx="1828668" cy="2254580"/>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C7518812-8367-4615-8449-1E1A61BDCD8A}"/>
                </a:ext>
              </a:extLst>
            </p:cNvPr>
            <p:cNvGrpSpPr/>
            <p:nvPr/>
          </p:nvGrpSpPr>
          <p:grpSpPr>
            <a:xfrm>
              <a:off x="7139486" y="4475585"/>
              <a:ext cx="1758496" cy="1881698"/>
              <a:chOff x="7139486" y="4475585"/>
              <a:chExt cx="1758496" cy="1881698"/>
            </a:xfrm>
          </p:grpSpPr>
          <p:sp>
            <p:nvSpPr>
              <p:cNvPr id="61" name="テキスト ボックス 60">
                <a:extLst>
                  <a:ext uri="{FF2B5EF4-FFF2-40B4-BE49-F238E27FC236}">
                    <a16:creationId xmlns:a16="http://schemas.microsoft.com/office/drawing/2014/main" id="{ADA594B1-D0A0-47F5-B8D1-CC0B90366DF9}"/>
                  </a:ext>
                </a:extLst>
              </p:cNvPr>
              <p:cNvSpPr txBox="1"/>
              <p:nvPr/>
            </p:nvSpPr>
            <p:spPr>
              <a:xfrm>
                <a:off x="7285200" y="4475585"/>
                <a:ext cx="1467068" cy="400110"/>
              </a:xfrm>
              <a:prstGeom prst="rect">
                <a:avLst/>
              </a:prstGeom>
              <a:noFill/>
            </p:spPr>
            <p:txBody>
              <a:bodyPr wrap="none" rtlCol="0">
                <a:spAutoFit/>
              </a:bodyPr>
              <a:lstStyle/>
              <a:p>
                <a:r>
                  <a:rPr kumimoji="1" lang="ja-JP" altLang="en-US" sz="1000" dirty="0">
                    <a:latin typeface="+mn-ea"/>
                    <a:ea typeface="+mn-ea"/>
                  </a:rPr>
                  <a:t>予定が合わない場合は</a:t>
                </a:r>
                <a:endParaRPr kumimoji="1" lang="en-US" altLang="ja-JP" sz="1000" dirty="0">
                  <a:latin typeface="+mn-ea"/>
                  <a:ea typeface="+mn-ea"/>
                </a:endParaRPr>
              </a:p>
              <a:p>
                <a:r>
                  <a:rPr kumimoji="1" lang="ja-JP" altLang="en-US" sz="1000" dirty="0">
                    <a:latin typeface="+mn-ea"/>
                    <a:ea typeface="+mn-ea"/>
                  </a:rPr>
                  <a:t>グレー表示されます</a:t>
                </a:r>
                <a:endParaRPr kumimoji="1" lang="en-US" altLang="ja-JP" sz="1000" dirty="0">
                  <a:latin typeface="+mn-ea"/>
                  <a:ea typeface="+mn-ea"/>
                </a:endParaRPr>
              </a:p>
            </p:txBody>
          </p:sp>
          <p:pic>
            <p:nvPicPr>
              <p:cNvPr id="19" name="図 18">
                <a:extLst>
                  <a:ext uri="{FF2B5EF4-FFF2-40B4-BE49-F238E27FC236}">
                    <a16:creationId xmlns:a16="http://schemas.microsoft.com/office/drawing/2014/main" id="{C04011C6-DE7D-49D3-8171-442EA7646DA7}"/>
                  </a:ext>
                </a:extLst>
              </p:cNvPr>
              <p:cNvPicPr>
                <a:picLocks noChangeAspect="1"/>
              </p:cNvPicPr>
              <p:nvPr/>
            </p:nvPicPr>
            <p:blipFill rotWithShape="1">
              <a:blip r:embed="rId7"/>
              <a:srcRect t="43398" b="10069"/>
              <a:stretch/>
            </p:blipFill>
            <p:spPr>
              <a:xfrm>
                <a:off x="7139486" y="4902583"/>
                <a:ext cx="1758496" cy="1454700"/>
              </a:xfrm>
              <a:prstGeom prst="rect">
                <a:avLst/>
              </a:prstGeom>
            </p:spPr>
          </p:pic>
        </p:grpSp>
      </p:grpSp>
      <p:cxnSp>
        <p:nvCxnSpPr>
          <p:cNvPr id="36" name="直線コネクタ 35">
            <a:extLst>
              <a:ext uri="{FF2B5EF4-FFF2-40B4-BE49-F238E27FC236}">
                <a16:creationId xmlns:a16="http://schemas.microsoft.com/office/drawing/2014/main" id="{71534B62-6DA7-4BE9-BE48-967D31A93006}"/>
              </a:ext>
            </a:extLst>
          </p:cNvPr>
          <p:cNvCxnSpPr>
            <a:cxnSpLocks/>
          </p:cNvCxnSpPr>
          <p:nvPr/>
        </p:nvCxnSpPr>
        <p:spPr>
          <a:xfrm flipH="1">
            <a:off x="6778869" y="5746923"/>
            <a:ext cx="448474" cy="24113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 name="吹き出し: 角を丸めた四角形 73">
            <a:extLst>
              <a:ext uri="{FF2B5EF4-FFF2-40B4-BE49-F238E27FC236}">
                <a16:creationId xmlns:a16="http://schemas.microsoft.com/office/drawing/2014/main" id="{E1495236-8FE5-4558-A065-938252D1254A}"/>
              </a:ext>
            </a:extLst>
          </p:cNvPr>
          <p:cNvSpPr/>
          <p:nvPr/>
        </p:nvSpPr>
        <p:spPr>
          <a:xfrm>
            <a:off x="6223685" y="2549164"/>
            <a:ext cx="1110368" cy="360485"/>
          </a:xfrm>
          <a:prstGeom prst="wedgeRoundRectCallout">
            <a:avLst>
              <a:gd name="adj1" fmla="val 5254"/>
              <a:gd name="adj2" fmla="val 95385"/>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④完了をタップ</a:t>
            </a:r>
          </a:p>
        </p:txBody>
      </p:sp>
    </p:spTree>
    <p:extLst>
      <p:ext uri="{BB962C8B-B14F-4D97-AF65-F5344CB8AC3E}">
        <p14:creationId xmlns:p14="http://schemas.microsoft.com/office/powerpoint/2010/main" val="2111513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182599-20E5-4DA3-8C70-029AA1562DFF}"/>
              </a:ext>
            </a:extLst>
          </p:cNvPr>
          <p:cNvSpPr>
            <a:spLocks noGrp="1"/>
          </p:cNvSpPr>
          <p:nvPr>
            <p:ph type="title"/>
          </p:nvPr>
        </p:nvSpPr>
        <p:spPr/>
        <p:txBody>
          <a:bodyPr/>
          <a:lstStyle/>
          <a:p>
            <a:r>
              <a:rPr kumimoji="1" lang="ja-JP" altLang="en-US" dirty="0"/>
              <a:t>予定② 既存の予定から選択</a:t>
            </a:r>
          </a:p>
        </p:txBody>
      </p:sp>
      <p:sp>
        <p:nvSpPr>
          <p:cNvPr id="25" name="テキスト ボックス 24">
            <a:extLst>
              <a:ext uri="{FF2B5EF4-FFF2-40B4-BE49-F238E27FC236}">
                <a16:creationId xmlns:a16="http://schemas.microsoft.com/office/drawing/2014/main" id="{FEEC9814-B94D-4135-A73A-DADB9715D8A3}"/>
              </a:ext>
            </a:extLst>
          </p:cNvPr>
          <p:cNvSpPr txBox="1"/>
          <p:nvPr/>
        </p:nvSpPr>
        <p:spPr>
          <a:xfrm>
            <a:off x="70297" y="669106"/>
            <a:ext cx="8445997" cy="707886"/>
          </a:xfrm>
          <a:prstGeom prst="rect">
            <a:avLst/>
          </a:prstGeom>
          <a:noFill/>
        </p:spPr>
        <p:txBody>
          <a:bodyPr wrap="square" rtlCol="0">
            <a:spAutoFit/>
          </a:bodyPr>
          <a:lstStyle/>
          <a:p>
            <a:r>
              <a:rPr kumimoji="1" lang="ja-JP" altLang="en-US" sz="2000" dirty="0">
                <a:latin typeface="+mn-ea"/>
                <a:ea typeface="+mn-ea"/>
              </a:rPr>
              <a:t>既存の予定から選択する際、</a:t>
            </a:r>
            <a:endParaRPr kumimoji="1" lang="en-US" altLang="ja-JP" sz="2000" dirty="0">
              <a:latin typeface="+mn-ea"/>
              <a:ea typeface="+mn-ea"/>
            </a:endParaRPr>
          </a:p>
          <a:p>
            <a:r>
              <a:rPr kumimoji="1" lang="ja-JP" altLang="en-US" sz="2000" dirty="0">
                <a:latin typeface="+mn-ea"/>
                <a:ea typeface="+mn-ea"/>
              </a:rPr>
              <a:t>他の人の予定を選択することもできるようになりました。</a:t>
            </a:r>
            <a:endParaRPr kumimoji="1" lang="en-US" altLang="ja-JP" sz="2000" dirty="0">
              <a:latin typeface="+mn-ea"/>
              <a:ea typeface="+mn-ea"/>
            </a:endParaRPr>
          </a:p>
        </p:txBody>
      </p:sp>
      <p:grpSp>
        <p:nvGrpSpPr>
          <p:cNvPr id="26" name="グループ化 25">
            <a:extLst>
              <a:ext uri="{FF2B5EF4-FFF2-40B4-BE49-F238E27FC236}">
                <a16:creationId xmlns:a16="http://schemas.microsoft.com/office/drawing/2014/main" id="{646491B4-F9C6-47F7-BBED-D8BCC0B4A265}"/>
              </a:ext>
            </a:extLst>
          </p:cNvPr>
          <p:cNvGrpSpPr/>
          <p:nvPr/>
        </p:nvGrpSpPr>
        <p:grpSpPr>
          <a:xfrm>
            <a:off x="64772" y="1465979"/>
            <a:ext cx="2362923" cy="1389153"/>
            <a:chOff x="128721" y="2053967"/>
            <a:chExt cx="2362923" cy="1389153"/>
          </a:xfrm>
        </p:grpSpPr>
        <p:grpSp>
          <p:nvGrpSpPr>
            <p:cNvPr id="27" name="グループ化 26">
              <a:extLst>
                <a:ext uri="{FF2B5EF4-FFF2-40B4-BE49-F238E27FC236}">
                  <a16:creationId xmlns:a16="http://schemas.microsoft.com/office/drawing/2014/main" id="{0066D2E2-4C30-4BDE-BBAD-43CB224C2584}"/>
                </a:ext>
              </a:extLst>
            </p:cNvPr>
            <p:cNvGrpSpPr/>
            <p:nvPr/>
          </p:nvGrpSpPr>
          <p:grpSpPr>
            <a:xfrm>
              <a:off x="128721" y="2053967"/>
              <a:ext cx="2362923" cy="1389153"/>
              <a:chOff x="4923609" y="1833918"/>
              <a:chExt cx="2362923" cy="1389153"/>
            </a:xfrm>
          </p:grpSpPr>
          <p:pic>
            <p:nvPicPr>
              <p:cNvPr id="29" name="図 28">
                <a:extLst>
                  <a:ext uri="{FF2B5EF4-FFF2-40B4-BE49-F238E27FC236}">
                    <a16:creationId xmlns:a16="http://schemas.microsoft.com/office/drawing/2014/main" id="{FDCB10D1-2C15-402B-9AAD-A0964FF3E002}"/>
                  </a:ext>
                </a:extLst>
              </p:cNvPr>
              <p:cNvPicPr>
                <a:picLocks noChangeAspect="1"/>
              </p:cNvPicPr>
              <p:nvPr/>
            </p:nvPicPr>
            <p:blipFill rotWithShape="1">
              <a:blip r:embed="rId2"/>
              <a:srcRect t="3461" b="69717"/>
              <a:stretch/>
            </p:blipFill>
            <p:spPr>
              <a:xfrm>
                <a:off x="4923609" y="2096360"/>
                <a:ext cx="2362923" cy="1126711"/>
              </a:xfrm>
              <a:prstGeom prst="rect">
                <a:avLst/>
              </a:prstGeom>
              <a:ln>
                <a:solidFill>
                  <a:schemeClr val="bg1">
                    <a:lumMod val="65000"/>
                  </a:schemeClr>
                </a:solidFill>
              </a:ln>
            </p:spPr>
          </p:pic>
          <p:sp>
            <p:nvSpPr>
              <p:cNvPr id="30" name="テキスト ボックス 29">
                <a:extLst>
                  <a:ext uri="{FF2B5EF4-FFF2-40B4-BE49-F238E27FC236}">
                    <a16:creationId xmlns:a16="http://schemas.microsoft.com/office/drawing/2014/main" id="{B4D8FC13-093E-4037-B4A3-2A823934D584}"/>
                  </a:ext>
                </a:extLst>
              </p:cNvPr>
              <p:cNvSpPr txBox="1"/>
              <p:nvPr/>
            </p:nvSpPr>
            <p:spPr>
              <a:xfrm>
                <a:off x="4923609" y="1833918"/>
                <a:ext cx="1082348" cy="307777"/>
              </a:xfrm>
              <a:prstGeom prst="rect">
                <a:avLst/>
              </a:prstGeom>
              <a:noFill/>
            </p:spPr>
            <p:txBody>
              <a:bodyPr wrap="none" rtlCol="0">
                <a:spAutoFit/>
              </a:bodyPr>
              <a:lstStyle/>
              <a:p>
                <a:r>
                  <a:rPr kumimoji="1" lang="ja-JP" altLang="en-US" b="1" dirty="0">
                    <a:latin typeface="+mn-ea"/>
                    <a:ea typeface="+mn-ea"/>
                  </a:rPr>
                  <a:t>報告書作成</a:t>
                </a:r>
                <a:endParaRPr kumimoji="1" lang="en-US" altLang="ja-JP" b="1" dirty="0">
                  <a:latin typeface="+mn-ea"/>
                  <a:ea typeface="+mn-ea"/>
                </a:endParaRPr>
              </a:p>
            </p:txBody>
          </p:sp>
        </p:grpSp>
        <p:sp>
          <p:nvSpPr>
            <p:cNvPr id="28" name="正方形/長方形 27">
              <a:extLst>
                <a:ext uri="{FF2B5EF4-FFF2-40B4-BE49-F238E27FC236}">
                  <a16:creationId xmlns:a16="http://schemas.microsoft.com/office/drawing/2014/main" id="{F8231840-5287-49FE-8A81-E9146FD4654C}"/>
                </a:ext>
              </a:extLst>
            </p:cNvPr>
            <p:cNvSpPr/>
            <p:nvPr/>
          </p:nvSpPr>
          <p:spPr>
            <a:xfrm>
              <a:off x="1315158" y="3081240"/>
              <a:ext cx="1176486" cy="361880"/>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2E5A5702-BFEE-4316-A1E1-47D7A9FE8832}"/>
              </a:ext>
            </a:extLst>
          </p:cNvPr>
          <p:cNvGrpSpPr/>
          <p:nvPr/>
        </p:nvGrpSpPr>
        <p:grpSpPr>
          <a:xfrm>
            <a:off x="1715020" y="1654634"/>
            <a:ext cx="7094377" cy="4991739"/>
            <a:chOff x="1715020" y="1654634"/>
            <a:chExt cx="7094377" cy="4991739"/>
          </a:xfrm>
        </p:grpSpPr>
        <p:grpSp>
          <p:nvGrpSpPr>
            <p:cNvPr id="55" name="グループ化 54">
              <a:extLst>
                <a:ext uri="{FF2B5EF4-FFF2-40B4-BE49-F238E27FC236}">
                  <a16:creationId xmlns:a16="http://schemas.microsoft.com/office/drawing/2014/main" id="{ADCBA434-4ADD-4D9D-A93F-E3FBB86FF7B2}"/>
                </a:ext>
              </a:extLst>
            </p:cNvPr>
            <p:cNvGrpSpPr/>
            <p:nvPr/>
          </p:nvGrpSpPr>
          <p:grpSpPr>
            <a:xfrm>
              <a:off x="1715020" y="1654634"/>
              <a:ext cx="7094377" cy="4991739"/>
              <a:chOff x="397328" y="1667519"/>
              <a:chExt cx="7094377" cy="4991739"/>
            </a:xfrm>
          </p:grpSpPr>
          <p:sp>
            <p:nvSpPr>
              <p:cNvPr id="61" name="四角形: 角を丸くする 60">
                <a:extLst>
                  <a:ext uri="{FF2B5EF4-FFF2-40B4-BE49-F238E27FC236}">
                    <a16:creationId xmlns:a16="http://schemas.microsoft.com/office/drawing/2014/main" id="{01D922F4-FF34-4A0A-BD97-4B4D5C14C8B0}"/>
                  </a:ext>
                </a:extLst>
              </p:cNvPr>
              <p:cNvSpPr/>
              <p:nvPr/>
            </p:nvSpPr>
            <p:spPr>
              <a:xfrm>
                <a:off x="397328" y="3303813"/>
                <a:ext cx="1807029" cy="3355445"/>
              </a:xfrm>
              <a:prstGeom prst="round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D6B9C8A8-E65F-43C2-8532-4E443C997E41}"/>
                  </a:ext>
                </a:extLst>
              </p:cNvPr>
              <p:cNvSpPr/>
              <p:nvPr/>
            </p:nvSpPr>
            <p:spPr>
              <a:xfrm>
                <a:off x="5206682" y="1667519"/>
                <a:ext cx="2226423" cy="3425502"/>
              </a:xfrm>
              <a:prstGeom prst="round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15DF513C-67C9-4CC0-98FC-776B63059285}"/>
                  </a:ext>
                </a:extLst>
              </p:cNvPr>
              <p:cNvPicPr>
                <a:picLocks noChangeAspect="1"/>
              </p:cNvPicPr>
              <p:nvPr/>
            </p:nvPicPr>
            <p:blipFill rotWithShape="1">
              <a:blip r:embed="rId3"/>
              <a:srcRect t="3174"/>
              <a:stretch/>
            </p:blipFill>
            <p:spPr>
              <a:xfrm>
                <a:off x="2644278" y="1717998"/>
                <a:ext cx="2418921" cy="4163786"/>
              </a:xfrm>
              <a:prstGeom prst="rect">
                <a:avLst/>
              </a:prstGeom>
              <a:ln>
                <a:solidFill>
                  <a:schemeClr val="bg1">
                    <a:lumMod val="65000"/>
                  </a:schemeClr>
                </a:solidFill>
              </a:ln>
            </p:spPr>
          </p:pic>
          <p:pic>
            <p:nvPicPr>
              <p:cNvPr id="24" name="図 23">
                <a:extLst>
                  <a:ext uri="{FF2B5EF4-FFF2-40B4-BE49-F238E27FC236}">
                    <a16:creationId xmlns:a16="http://schemas.microsoft.com/office/drawing/2014/main" id="{13E8107B-143A-4809-AB0C-44B8516CDD09}"/>
                  </a:ext>
                </a:extLst>
              </p:cNvPr>
              <p:cNvPicPr>
                <a:picLocks noChangeAspect="1"/>
              </p:cNvPicPr>
              <p:nvPr/>
            </p:nvPicPr>
            <p:blipFill>
              <a:blip r:embed="rId4"/>
              <a:stretch>
                <a:fillRect/>
              </a:stretch>
            </p:blipFill>
            <p:spPr>
              <a:xfrm>
                <a:off x="4785580" y="2972339"/>
                <a:ext cx="232907" cy="484446"/>
              </a:xfrm>
              <a:prstGeom prst="rect">
                <a:avLst/>
              </a:prstGeom>
            </p:spPr>
          </p:pic>
          <p:sp>
            <p:nvSpPr>
              <p:cNvPr id="33" name="吹き出し: 角を丸めた四角形 32">
                <a:extLst>
                  <a:ext uri="{FF2B5EF4-FFF2-40B4-BE49-F238E27FC236}">
                    <a16:creationId xmlns:a16="http://schemas.microsoft.com/office/drawing/2014/main" id="{4946ABA3-3D8A-484D-8E9C-58BDD41A05C2}"/>
                  </a:ext>
                </a:extLst>
              </p:cNvPr>
              <p:cNvSpPr/>
              <p:nvPr/>
            </p:nvSpPr>
            <p:spPr>
              <a:xfrm>
                <a:off x="3463270" y="3248757"/>
                <a:ext cx="1235402" cy="360485"/>
              </a:xfrm>
              <a:prstGeom prst="wedgeRoundRectCallout">
                <a:avLst>
                  <a:gd name="adj1" fmla="val 47918"/>
                  <a:gd name="adj2" fmla="val -126914"/>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予定をタップして選択</a:t>
                </a:r>
              </a:p>
            </p:txBody>
          </p:sp>
          <p:sp>
            <p:nvSpPr>
              <p:cNvPr id="37" name="テキスト ボックス 36">
                <a:extLst>
                  <a:ext uri="{FF2B5EF4-FFF2-40B4-BE49-F238E27FC236}">
                    <a16:creationId xmlns:a16="http://schemas.microsoft.com/office/drawing/2014/main" id="{41713173-8793-4896-82D8-54D997F2CE17}"/>
                  </a:ext>
                </a:extLst>
              </p:cNvPr>
              <p:cNvSpPr txBox="1"/>
              <p:nvPr/>
            </p:nvSpPr>
            <p:spPr>
              <a:xfrm>
                <a:off x="5306491" y="4422738"/>
                <a:ext cx="2185214" cy="461665"/>
              </a:xfrm>
              <a:prstGeom prst="rect">
                <a:avLst/>
              </a:prstGeom>
              <a:noFill/>
            </p:spPr>
            <p:txBody>
              <a:bodyPr wrap="square" rtlCol="0">
                <a:spAutoFit/>
              </a:bodyPr>
              <a:lstStyle/>
              <a:p>
                <a:r>
                  <a:rPr kumimoji="1" lang="ja-JP" altLang="en-US" sz="1200" dirty="0">
                    <a:latin typeface="+mn-ea"/>
                    <a:ea typeface="+mn-ea"/>
                  </a:rPr>
                  <a:t>自分以外のメンバーの予定も</a:t>
                </a:r>
                <a:endParaRPr kumimoji="1" lang="en-US" altLang="ja-JP" sz="1200" dirty="0">
                  <a:latin typeface="+mn-ea"/>
                  <a:ea typeface="+mn-ea"/>
                </a:endParaRPr>
              </a:p>
              <a:p>
                <a:r>
                  <a:rPr kumimoji="1" lang="ja-JP" altLang="en-US" sz="1200" dirty="0">
                    <a:latin typeface="+mn-ea"/>
                    <a:ea typeface="+mn-ea"/>
                  </a:rPr>
                  <a:t>選択できます</a:t>
                </a:r>
              </a:p>
            </p:txBody>
          </p:sp>
          <p:grpSp>
            <p:nvGrpSpPr>
              <p:cNvPr id="60" name="グループ化 59">
                <a:extLst>
                  <a:ext uri="{FF2B5EF4-FFF2-40B4-BE49-F238E27FC236}">
                    <a16:creationId xmlns:a16="http://schemas.microsoft.com/office/drawing/2014/main" id="{863EE104-AFB5-4C5A-8F0A-BC075A304B79}"/>
                  </a:ext>
                </a:extLst>
              </p:cNvPr>
              <p:cNvGrpSpPr/>
              <p:nvPr/>
            </p:nvGrpSpPr>
            <p:grpSpPr>
              <a:xfrm>
                <a:off x="438576" y="3412049"/>
                <a:ext cx="1697550" cy="3088853"/>
                <a:chOff x="1554321" y="3414642"/>
                <a:chExt cx="1697550" cy="3088853"/>
              </a:xfrm>
            </p:grpSpPr>
            <p:pic>
              <p:nvPicPr>
                <p:cNvPr id="58" name="図 57">
                  <a:extLst>
                    <a:ext uri="{FF2B5EF4-FFF2-40B4-BE49-F238E27FC236}">
                      <a16:creationId xmlns:a16="http://schemas.microsoft.com/office/drawing/2014/main" id="{206DFC5F-A313-49F9-AA9B-1B523DEE584D}"/>
                    </a:ext>
                  </a:extLst>
                </p:cNvPr>
                <p:cNvPicPr>
                  <a:picLocks noChangeAspect="1"/>
                </p:cNvPicPr>
                <p:nvPr/>
              </p:nvPicPr>
              <p:blipFill rotWithShape="1">
                <a:blip r:embed="rId5"/>
                <a:srcRect t="2948" b="7482"/>
                <a:stretch/>
              </p:blipFill>
              <p:spPr>
                <a:xfrm>
                  <a:off x="1554895" y="3789842"/>
                  <a:ext cx="1696976" cy="2713653"/>
                </a:xfrm>
                <a:prstGeom prst="rect">
                  <a:avLst/>
                </a:prstGeom>
                <a:ln>
                  <a:noFill/>
                </a:ln>
              </p:spPr>
            </p:pic>
            <p:sp>
              <p:nvSpPr>
                <p:cNvPr id="59" name="テキスト ボックス 58">
                  <a:extLst>
                    <a:ext uri="{FF2B5EF4-FFF2-40B4-BE49-F238E27FC236}">
                      <a16:creationId xmlns:a16="http://schemas.microsoft.com/office/drawing/2014/main" id="{779CB78B-83D8-4003-B83A-A83FBB57F7F7}"/>
                    </a:ext>
                  </a:extLst>
                </p:cNvPr>
                <p:cNvSpPr txBox="1"/>
                <p:nvPr/>
              </p:nvSpPr>
              <p:spPr>
                <a:xfrm>
                  <a:off x="1554321" y="3414642"/>
                  <a:ext cx="889987" cy="261610"/>
                </a:xfrm>
                <a:prstGeom prst="rect">
                  <a:avLst/>
                </a:prstGeom>
                <a:noFill/>
              </p:spPr>
              <p:txBody>
                <a:bodyPr wrap="none" rtlCol="0">
                  <a:spAutoFit/>
                </a:bodyPr>
                <a:lstStyle/>
                <a:p>
                  <a:r>
                    <a:rPr kumimoji="1" lang="ja-JP" altLang="en-US" sz="1100" dirty="0">
                      <a:latin typeface="+mn-ea"/>
                      <a:ea typeface="+mn-ea"/>
                    </a:rPr>
                    <a:t>日付を選択</a:t>
                  </a:r>
                </a:p>
              </p:txBody>
            </p:sp>
          </p:grpSp>
          <p:grpSp>
            <p:nvGrpSpPr>
              <p:cNvPr id="3" name="グループ化 2">
                <a:extLst>
                  <a:ext uri="{FF2B5EF4-FFF2-40B4-BE49-F238E27FC236}">
                    <a16:creationId xmlns:a16="http://schemas.microsoft.com/office/drawing/2014/main" id="{3BD6E6BE-A9EB-4732-B801-D6A00EA5735C}"/>
                  </a:ext>
                </a:extLst>
              </p:cNvPr>
              <p:cNvGrpSpPr/>
              <p:nvPr/>
            </p:nvGrpSpPr>
            <p:grpSpPr>
              <a:xfrm>
                <a:off x="5311329" y="1829650"/>
                <a:ext cx="1998254" cy="2330580"/>
                <a:chOff x="6991583" y="2878504"/>
                <a:chExt cx="1998254" cy="2330580"/>
              </a:xfrm>
            </p:grpSpPr>
            <p:sp>
              <p:nvSpPr>
                <p:cNvPr id="35" name="テキスト ボックス 34">
                  <a:extLst>
                    <a:ext uri="{FF2B5EF4-FFF2-40B4-BE49-F238E27FC236}">
                      <a16:creationId xmlns:a16="http://schemas.microsoft.com/office/drawing/2014/main" id="{23AE4D24-1E7C-4E16-AFEB-EF894D41F476}"/>
                    </a:ext>
                  </a:extLst>
                </p:cNvPr>
                <p:cNvSpPr txBox="1"/>
                <p:nvPr/>
              </p:nvSpPr>
              <p:spPr>
                <a:xfrm>
                  <a:off x="6991583" y="2878504"/>
                  <a:ext cx="1172116" cy="261610"/>
                </a:xfrm>
                <a:prstGeom prst="rect">
                  <a:avLst/>
                </a:prstGeom>
                <a:noFill/>
              </p:spPr>
              <p:txBody>
                <a:bodyPr wrap="none" rtlCol="0">
                  <a:spAutoFit/>
                </a:bodyPr>
                <a:lstStyle/>
                <a:p>
                  <a:r>
                    <a:rPr kumimoji="1" lang="ja-JP" altLang="en-US" sz="1100" dirty="0">
                      <a:latin typeface="+mn-ea"/>
                      <a:ea typeface="+mn-ea"/>
                    </a:rPr>
                    <a:t>メンバーを選択</a:t>
                  </a:r>
                </a:p>
              </p:txBody>
            </p:sp>
            <p:pic>
              <p:nvPicPr>
                <p:cNvPr id="56" name="図 55">
                  <a:extLst>
                    <a:ext uri="{FF2B5EF4-FFF2-40B4-BE49-F238E27FC236}">
                      <a16:creationId xmlns:a16="http://schemas.microsoft.com/office/drawing/2014/main" id="{1937BCBE-D8B2-497F-9606-C00A83127008}"/>
                    </a:ext>
                  </a:extLst>
                </p:cNvPr>
                <p:cNvPicPr>
                  <a:picLocks noChangeAspect="1"/>
                </p:cNvPicPr>
                <p:nvPr/>
              </p:nvPicPr>
              <p:blipFill rotWithShape="1">
                <a:blip r:embed="rId6"/>
                <a:srcRect t="3073" r="280" b="41096"/>
                <a:stretch/>
              </p:blipFill>
              <p:spPr>
                <a:xfrm>
                  <a:off x="7010460" y="3140114"/>
                  <a:ext cx="1979377" cy="2068970"/>
                </a:xfrm>
                <a:prstGeom prst="rect">
                  <a:avLst/>
                </a:prstGeom>
              </p:spPr>
            </p:pic>
          </p:grpSp>
          <p:sp>
            <p:nvSpPr>
              <p:cNvPr id="18" name="四角形: 角を丸くする 17">
                <a:extLst>
                  <a:ext uri="{FF2B5EF4-FFF2-40B4-BE49-F238E27FC236}">
                    <a16:creationId xmlns:a16="http://schemas.microsoft.com/office/drawing/2014/main" id="{3E0B5F34-5E21-4E84-8B62-5351C3FCF960}"/>
                  </a:ext>
                </a:extLst>
              </p:cNvPr>
              <p:cNvSpPr/>
              <p:nvPr/>
            </p:nvSpPr>
            <p:spPr>
              <a:xfrm>
                <a:off x="2325438" y="5723716"/>
                <a:ext cx="3056599" cy="919830"/>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予定を選択してタップ！</a:t>
                </a:r>
                <a:endParaRPr kumimoji="1" lang="en-US" altLang="ja-JP" dirty="0">
                  <a:solidFill>
                    <a:schemeClr val="tx1"/>
                  </a:solidFill>
                </a:endParaRPr>
              </a:p>
              <a:p>
                <a:pPr algn="ctr"/>
                <a:r>
                  <a:rPr kumimoji="1" lang="ja-JP" altLang="en-US" dirty="0">
                    <a:solidFill>
                      <a:schemeClr val="tx1"/>
                    </a:solidFill>
                  </a:rPr>
                  <a:t>誰の何日の予定か絞り込んで</a:t>
                </a:r>
                <a:endParaRPr kumimoji="1" lang="en-US" altLang="ja-JP" dirty="0">
                  <a:solidFill>
                    <a:schemeClr val="tx1"/>
                  </a:solidFill>
                </a:endParaRPr>
              </a:p>
              <a:p>
                <a:pPr algn="ctr"/>
                <a:r>
                  <a:rPr kumimoji="1" lang="ja-JP" altLang="en-US" dirty="0">
                    <a:solidFill>
                      <a:schemeClr val="tx1"/>
                    </a:solidFill>
                  </a:rPr>
                  <a:t>該当の予定を探すことができます</a:t>
                </a:r>
                <a:endParaRPr kumimoji="1" lang="en-US" altLang="ja-JP" dirty="0">
                  <a:solidFill>
                    <a:schemeClr val="tx1"/>
                  </a:solidFill>
                </a:endParaRPr>
              </a:p>
            </p:txBody>
          </p:sp>
          <p:sp>
            <p:nvSpPr>
              <p:cNvPr id="53" name="正方形/長方形 52">
                <a:extLst>
                  <a:ext uri="{FF2B5EF4-FFF2-40B4-BE49-F238E27FC236}">
                    <a16:creationId xmlns:a16="http://schemas.microsoft.com/office/drawing/2014/main" id="{4F89C5B6-643B-42C6-8F08-2BE9A4F3287D}"/>
                  </a:ext>
                </a:extLst>
              </p:cNvPr>
              <p:cNvSpPr/>
              <p:nvPr/>
            </p:nvSpPr>
            <p:spPr>
              <a:xfrm>
                <a:off x="2670987" y="1954095"/>
                <a:ext cx="1085594" cy="35184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4C1755E-9A25-4BC4-B152-B8A2C491C8A6}"/>
                  </a:ext>
                </a:extLst>
              </p:cNvPr>
              <p:cNvSpPr/>
              <p:nvPr/>
            </p:nvSpPr>
            <p:spPr>
              <a:xfrm>
                <a:off x="3820085" y="1960455"/>
                <a:ext cx="1235402" cy="35184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a:extLst>
                  <a:ext uri="{FF2B5EF4-FFF2-40B4-BE49-F238E27FC236}">
                    <a16:creationId xmlns:a16="http://schemas.microsoft.com/office/drawing/2014/main" id="{65D4F0E3-3B76-41A3-9F35-C870EBAB8701}"/>
                  </a:ext>
                </a:extLst>
              </p:cNvPr>
              <p:cNvCxnSpPr/>
              <p:nvPr/>
            </p:nvCxnSpPr>
            <p:spPr>
              <a:xfrm flipH="1">
                <a:off x="2204357" y="2253343"/>
                <a:ext cx="466630" cy="14203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6312985-BAD3-4538-802F-661FB3881CED}"/>
                  </a:ext>
                </a:extLst>
              </p:cNvPr>
              <p:cNvCxnSpPr>
                <a:cxnSpLocks/>
              </p:cNvCxnSpPr>
              <p:nvPr/>
            </p:nvCxnSpPr>
            <p:spPr>
              <a:xfrm>
                <a:off x="4848389" y="2327562"/>
                <a:ext cx="358293" cy="47006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4" name="図 63">
              <a:extLst>
                <a:ext uri="{FF2B5EF4-FFF2-40B4-BE49-F238E27FC236}">
                  <a16:creationId xmlns:a16="http://schemas.microsoft.com/office/drawing/2014/main" id="{4AB24610-BCE6-4B3B-9AF3-6F06B3B860C1}"/>
                </a:ext>
              </a:extLst>
            </p:cNvPr>
            <p:cNvPicPr>
              <a:picLocks noChangeAspect="1"/>
            </p:cNvPicPr>
            <p:nvPr/>
          </p:nvPicPr>
          <p:blipFill rotWithShape="1">
            <a:blip r:embed="rId3"/>
            <a:srcRect l="18919" t="24736" r="49449" b="71366"/>
            <a:stretch/>
          </p:blipFill>
          <p:spPr>
            <a:xfrm>
              <a:off x="4280822" y="2645741"/>
              <a:ext cx="765153" cy="167599"/>
            </a:xfrm>
            <a:prstGeom prst="rect">
              <a:avLst/>
            </a:prstGeom>
            <a:ln>
              <a:noFill/>
            </a:ln>
          </p:spPr>
        </p:pic>
      </p:grpSp>
      <p:sp>
        <p:nvSpPr>
          <p:cNvPr id="66" name="吹き出し: 角を丸めた四角形 65">
            <a:extLst>
              <a:ext uri="{FF2B5EF4-FFF2-40B4-BE49-F238E27FC236}">
                <a16:creationId xmlns:a16="http://schemas.microsoft.com/office/drawing/2014/main" id="{8E6D0A08-C5FD-4663-9C82-50C12C671555}"/>
              </a:ext>
            </a:extLst>
          </p:cNvPr>
          <p:cNvSpPr/>
          <p:nvPr/>
        </p:nvSpPr>
        <p:spPr>
          <a:xfrm>
            <a:off x="5031967" y="2465498"/>
            <a:ext cx="1070995" cy="360485"/>
          </a:xfrm>
          <a:prstGeom prst="wedgeRoundRectCallout">
            <a:avLst>
              <a:gd name="adj1" fmla="val -65612"/>
              <a:gd name="adj2" fmla="val -57460"/>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予定の追加も</a:t>
            </a:r>
            <a:endParaRPr kumimoji="1" lang="en-US" altLang="ja-JP" sz="1000" dirty="0">
              <a:solidFill>
                <a:schemeClr val="tx1"/>
              </a:solidFill>
            </a:endParaRPr>
          </a:p>
          <a:p>
            <a:pPr algn="ctr"/>
            <a:r>
              <a:rPr kumimoji="1" lang="ja-JP" altLang="en-US" sz="1000" dirty="0">
                <a:solidFill>
                  <a:schemeClr val="tx1"/>
                </a:solidFill>
              </a:rPr>
              <a:t>可能です！</a:t>
            </a:r>
          </a:p>
        </p:txBody>
      </p:sp>
      <p:sp>
        <p:nvSpPr>
          <p:cNvPr id="67" name="吹き出し: 角を丸めた四角形 66">
            <a:extLst>
              <a:ext uri="{FF2B5EF4-FFF2-40B4-BE49-F238E27FC236}">
                <a16:creationId xmlns:a16="http://schemas.microsoft.com/office/drawing/2014/main" id="{86FEFACD-3680-4F79-8088-F5B33BC61F21}"/>
              </a:ext>
            </a:extLst>
          </p:cNvPr>
          <p:cNvSpPr/>
          <p:nvPr/>
        </p:nvSpPr>
        <p:spPr>
          <a:xfrm>
            <a:off x="2763800" y="2231872"/>
            <a:ext cx="1070995" cy="360485"/>
          </a:xfrm>
          <a:prstGeom prst="wedgeRoundRectCallout">
            <a:avLst>
              <a:gd name="adj1" fmla="val 69570"/>
              <a:gd name="adj2" fmla="val 101076"/>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予定の種別も</a:t>
            </a:r>
            <a:endParaRPr kumimoji="1" lang="en-US" altLang="ja-JP" sz="1000" dirty="0">
              <a:solidFill>
                <a:schemeClr val="tx1"/>
              </a:solidFill>
            </a:endParaRPr>
          </a:p>
          <a:p>
            <a:pPr algn="ctr"/>
            <a:r>
              <a:rPr kumimoji="1" lang="ja-JP" altLang="en-US" sz="1000" dirty="0">
                <a:solidFill>
                  <a:schemeClr val="tx1"/>
                </a:solidFill>
              </a:rPr>
              <a:t>確認できます</a:t>
            </a:r>
          </a:p>
        </p:txBody>
      </p:sp>
    </p:spTree>
    <p:extLst>
      <p:ext uri="{BB962C8B-B14F-4D97-AF65-F5344CB8AC3E}">
        <p14:creationId xmlns:p14="http://schemas.microsoft.com/office/powerpoint/2010/main" val="276911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02071E-CA17-452D-8F54-0EE6E8A9D33E}"/>
              </a:ext>
            </a:extLst>
          </p:cNvPr>
          <p:cNvSpPr>
            <a:spLocks noGrp="1"/>
          </p:cNvSpPr>
          <p:nvPr>
            <p:ph type="title"/>
          </p:nvPr>
        </p:nvSpPr>
        <p:spPr/>
        <p:txBody>
          <a:bodyPr/>
          <a:lstStyle/>
          <a:p>
            <a:r>
              <a:rPr kumimoji="1" lang="ja-JP" altLang="en-US" dirty="0"/>
              <a:t>予定③ </a:t>
            </a:r>
            <a:r>
              <a:rPr lang="ja-JP" altLang="en-US" dirty="0"/>
              <a:t>予定の編集・破棄</a:t>
            </a:r>
            <a:endParaRPr kumimoji="1" lang="ja-JP" altLang="en-US" dirty="0"/>
          </a:p>
        </p:txBody>
      </p:sp>
      <p:pic>
        <p:nvPicPr>
          <p:cNvPr id="5" name="図 4">
            <a:extLst>
              <a:ext uri="{FF2B5EF4-FFF2-40B4-BE49-F238E27FC236}">
                <a16:creationId xmlns:a16="http://schemas.microsoft.com/office/drawing/2014/main" id="{1239CE8E-A4C5-4063-811D-40A1ED10E50C}"/>
              </a:ext>
            </a:extLst>
          </p:cNvPr>
          <p:cNvPicPr>
            <a:picLocks noChangeAspect="1"/>
          </p:cNvPicPr>
          <p:nvPr/>
        </p:nvPicPr>
        <p:blipFill rotWithShape="1">
          <a:blip r:embed="rId2"/>
          <a:srcRect t="39047"/>
          <a:stretch/>
        </p:blipFill>
        <p:spPr>
          <a:xfrm>
            <a:off x="4956402" y="2030186"/>
            <a:ext cx="3857625" cy="4180114"/>
          </a:xfrm>
          <a:prstGeom prst="rect">
            <a:avLst/>
          </a:prstGeom>
          <a:ln>
            <a:solidFill>
              <a:schemeClr val="bg1">
                <a:lumMod val="75000"/>
              </a:schemeClr>
            </a:solidFill>
          </a:ln>
        </p:spPr>
      </p:pic>
      <p:sp>
        <p:nvSpPr>
          <p:cNvPr id="6" name="テキスト ボックス 5">
            <a:extLst>
              <a:ext uri="{FF2B5EF4-FFF2-40B4-BE49-F238E27FC236}">
                <a16:creationId xmlns:a16="http://schemas.microsoft.com/office/drawing/2014/main" id="{C4904AC6-BFE3-4378-80C9-D286A2294177}"/>
              </a:ext>
            </a:extLst>
          </p:cNvPr>
          <p:cNvSpPr txBox="1"/>
          <p:nvPr/>
        </p:nvSpPr>
        <p:spPr>
          <a:xfrm>
            <a:off x="151940" y="782446"/>
            <a:ext cx="8910417" cy="1015663"/>
          </a:xfrm>
          <a:prstGeom prst="rect">
            <a:avLst/>
          </a:prstGeom>
          <a:noFill/>
        </p:spPr>
        <p:txBody>
          <a:bodyPr wrap="square" rtlCol="0">
            <a:spAutoFit/>
          </a:bodyPr>
          <a:lstStyle/>
          <a:p>
            <a:r>
              <a:rPr kumimoji="1" lang="ja-JP" altLang="en-US" sz="2000" dirty="0">
                <a:latin typeface="+mn-ea"/>
                <a:ea typeface="+mn-ea"/>
              </a:rPr>
              <a:t>一度、予定を追加・選択した後に、</a:t>
            </a:r>
            <a:endParaRPr kumimoji="1" lang="en-US" altLang="ja-JP" sz="2000" dirty="0">
              <a:latin typeface="+mn-ea"/>
              <a:ea typeface="+mn-ea"/>
            </a:endParaRPr>
          </a:p>
          <a:p>
            <a:r>
              <a:rPr kumimoji="1" lang="ja-JP" altLang="en-US" sz="2000" dirty="0">
                <a:latin typeface="+mn-ea"/>
                <a:ea typeface="+mn-ea"/>
              </a:rPr>
              <a:t>予定の編集または破棄を行いたい場合は、予定をタップすると</a:t>
            </a:r>
            <a:endParaRPr kumimoji="1" lang="en-US" altLang="ja-JP" sz="2000" dirty="0">
              <a:latin typeface="+mn-ea"/>
              <a:ea typeface="+mn-ea"/>
            </a:endParaRPr>
          </a:p>
          <a:p>
            <a:r>
              <a:rPr kumimoji="1" lang="ja-JP" altLang="en-US" sz="2000" dirty="0">
                <a:latin typeface="+mn-ea"/>
                <a:ea typeface="+mn-ea"/>
              </a:rPr>
              <a:t>プルダウンが出てきて、行う操作を選べます。</a:t>
            </a:r>
            <a:endParaRPr kumimoji="1" lang="en-US" altLang="ja-JP" sz="2000" dirty="0">
              <a:latin typeface="+mn-ea"/>
              <a:ea typeface="+mn-ea"/>
            </a:endParaRPr>
          </a:p>
        </p:txBody>
      </p:sp>
      <p:pic>
        <p:nvPicPr>
          <p:cNvPr id="8" name="図 7">
            <a:extLst>
              <a:ext uri="{FF2B5EF4-FFF2-40B4-BE49-F238E27FC236}">
                <a16:creationId xmlns:a16="http://schemas.microsoft.com/office/drawing/2014/main" id="{697F53E1-BAFE-4C27-81DA-7C197E540D16}"/>
              </a:ext>
            </a:extLst>
          </p:cNvPr>
          <p:cNvPicPr>
            <a:picLocks noChangeAspect="1"/>
          </p:cNvPicPr>
          <p:nvPr/>
        </p:nvPicPr>
        <p:blipFill rotWithShape="1">
          <a:blip r:embed="rId3"/>
          <a:srcRect t="39047" r="3863" b="41191"/>
          <a:stretch/>
        </p:blipFill>
        <p:spPr>
          <a:xfrm>
            <a:off x="151940" y="3158683"/>
            <a:ext cx="3708628" cy="1355271"/>
          </a:xfrm>
          <a:prstGeom prst="rect">
            <a:avLst/>
          </a:prstGeom>
          <a:ln>
            <a:solidFill>
              <a:schemeClr val="bg1">
                <a:lumMod val="75000"/>
              </a:schemeClr>
            </a:solidFill>
          </a:ln>
        </p:spPr>
      </p:pic>
      <p:pic>
        <p:nvPicPr>
          <p:cNvPr id="9" name="図 8">
            <a:extLst>
              <a:ext uri="{FF2B5EF4-FFF2-40B4-BE49-F238E27FC236}">
                <a16:creationId xmlns:a16="http://schemas.microsoft.com/office/drawing/2014/main" id="{0926AD4E-3352-4C7C-9496-7A476FDC5FE1}"/>
              </a:ext>
            </a:extLst>
          </p:cNvPr>
          <p:cNvPicPr>
            <a:picLocks noChangeAspect="1"/>
          </p:cNvPicPr>
          <p:nvPr/>
        </p:nvPicPr>
        <p:blipFill>
          <a:blip r:embed="rId4"/>
          <a:stretch>
            <a:fillRect/>
          </a:stretch>
        </p:blipFill>
        <p:spPr>
          <a:xfrm>
            <a:off x="2876331" y="3929742"/>
            <a:ext cx="521613" cy="1084955"/>
          </a:xfrm>
          <a:prstGeom prst="rect">
            <a:avLst/>
          </a:prstGeom>
        </p:spPr>
      </p:pic>
      <p:sp>
        <p:nvSpPr>
          <p:cNvPr id="10" name="二等辺三角形 9">
            <a:extLst>
              <a:ext uri="{FF2B5EF4-FFF2-40B4-BE49-F238E27FC236}">
                <a16:creationId xmlns:a16="http://schemas.microsoft.com/office/drawing/2014/main" id="{F5EDB42D-DA97-4ABC-A22F-9312070B549D}"/>
              </a:ext>
            </a:extLst>
          </p:cNvPr>
          <p:cNvSpPr/>
          <p:nvPr/>
        </p:nvSpPr>
        <p:spPr>
          <a:xfrm rot="5400000">
            <a:off x="4131994" y="3806649"/>
            <a:ext cx="477382" cy="246186"/>
          </a:xfrm>
          <a:prstGeom prst="triangle">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FB1B3AD-8A76-4694-9C42-948AD15A56FF}"/>
              </a:ext>
            </a:extLst>
          </p:cNvPr>
          <p:cNvSpPr/>
          <p:nvPr/>
        </p:nvSpPr>
        <p:spPr>
          <a:xfrm>
            <a:off x="4956401" y="3303814"/>
            <a:ext cx="3857625" cy="2906486"/>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464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A42D99-E879-43E3-BB35-5F246F16BDB0}"/>
              </a:ext>
            </a:extLst>
          </p:cNvPr>
          <p:cNvSpPr>
            <a:spLocks noGrp="1"/>
          </p:cNvSpPr>
          <p:nvPr>
            <p:ph type="title"/>
          </p:nvPr>
        </p:nvSpPr>
        <p:spPr/>
        <p:txBody>
          <a:bodyPr/>
          <a:lstStyle/>
          <a:p>
            <a:r>
              <a:rPr lang="ja-JP" altLang="en-US" dirty="0"/>
              <a:t>予定④ 閲覧</a:t>
            </a:r>
            <a:endParaRPr kumimoji="1" lang="ja-JP" altLang="en-US" dirty="0"/>
          </a:p>
        </p:txBody>
      </p:sp>
      <p:sp>
        <p:nvSpPr>
          <p:cNvPr id="3" name="テキスト ボックス 2">
            <a:extLst>
              <a:ext uri="{FF2B5EF4-FFF2-40B4-BE49-F238E27FC236}">
                <a16:creationId xmlns:a16="http://schemas.microsoft.com/office/drawing/2014/main" id="{8AB1A6C7-E5CF-4411-BCEF-F2515F8F0F2C}"/>
              </a:ext>
            </a:extLst>
          </p:cNvPr>
          <p:cNvSpPr txBox="1"/>
          <p:nvPr/>
        </p:nvSpPr>
        <p:spPr>
          <a:xfrm>
            <a:off x="151940" y="809996"/>
            <a:ext cx="8910417" cy="400110"/>
          </a:xfrm>
          <a:prstGeom prst="rect">
            <a:avLst/>
          </a:prstGeom>
          <a:noFill/>
        </p:spPr>
        <p:txBody>
          <a:bodyPr wrap="square" rtlCol="0">
            <a:spAutoFit/>
          </a:bodyPr>
          <a:lstStyle/>
          <a:p>
            <a:r>
              <a:rPr kumimoji="1" lang="ja-JP" altLang="en-US" sz="2000" dirty="0">
                <a:latin typeface="+mn-ea"/>
                <a:ea typeface="+mn-ea"/>
              </a:rPr>
              <a:t>レイアウトを</a:t>
            </a:r>
            <a:r>
              <a:rPr kumimoji="1" lang="en-US" altLang="ja-JP" sz="2000" dirty="0">
                <a:latin typeface="+mn-ea"/>
                <a:ea typeface="+mn-ea"/>
              </a:rPr>
              <a:t>web</a:t>
            </a:r>
            <a:r>
              <a:rPr kumimoji="1" lang="ja-JP" altLang="en-US" sz="2000" dirty="0">
                <a:latin typeface="+mn-ea"/>
                <a:ea typeface="+mn-ea"/>
              </a:rPr>
              <a:t>とアプリで統一しました。</a:t>
            </a:r>
            <a:endParaRPr kumimoji="1" lang="en-US" altLang="ja-JP" sz="2000" dirty="0">
              <a:latin typeface="+mn-ea"/>
              <a:ea typeface="+mn-ea"/>
            </a:endParaRPr>
          </a:p>
        </p:txBody>
      </p:sp>
      <p:pic>
        <p:nvPicPr>
          <p:cNvPr id="5" name="図 4">
            <a:extLst>
              <a:ext uri="{FF2B5EF4-FFF2-40B4-BE49-F238E27FC236}">
                <a16:creationId xmlns:a16="http://schemas.microsoft.com/office/drawing/2014/main" id="{42A15DF3-CCF9-4395-919E-2AAD9116EAD7}"/>
              </a:ext>
            </a:extLst>
          </p:cNvPr>
          <p:cNvPicPr>
            <a:picLocks noChangeAspect="1"/>
          </p:cNvPicPr>
          <p:nvPr/>
        </p:nvPicPr>
        <p:blipFill rotWithShape="1">
          <a:blip r:embed="rId2"/>
          <a:srcRect t="3095" b="29206"/>
          <a:stretch/>
        </p:blipFill>
        <p:spPr>
          <a:xfrm>
            <a:off x="4978173" y="1692729"/>
            <a:ext cx="3857625" cy="4642758"/>
          </a:xfrm>
          <a:prstGeom prst="rect">
            <a:avLst/>
          </a:prstGeom>
          <a:ln>
            <a:solidFill>
              <a:schemeClr val="bg1">
                <a:lumMod val="75000"/>
              </a:schemeClr>
            </a:solidFill>
          </a:ln>
        </p:spPr>
      </p:pic>
      <p:sp>
        <p:nvSpPr>
          <p:cNvPr id="6" name="テキスト ボックス 5">
            <a:extLst>
              <a:ext uri="{FF2B5EF4-FFF2-40B4-BE49-F238E27FC236}">
                <a16:creationId xmlns:a16="http://schemas.microsoft.com/office/drawing/2014/main" id="{C0A58C5C-AA4D-489B-BBD8-54F6C311271F}"/>
              </a:ext>
            </a:extLst>
          </p:cNvPr>
          <p:cNvSpPr txBox="1"/>
          <p:nvPr/>
        </p:nvSpPr>
        <p:spPr>
          <a:xfrm>
            <a:off x="6468403" y="1285633"/>
            <a:ext cx="877163" cy="369332"/>
          </a:xfrm>
          <a:prstGeom prst="rect">
            <a:avLst/>
          </a:prstGeom>
          <a:noFill/>
        </p:spPr>
        <p:txBody>
          <a:bodyPr wrap="none" rtlCol="0">
            <a:spAutoFit/>
          </a:bodyPr>
          <a:lstStyle/>
          <a:p>
            <a:r>
              <a:rPr kumimoji="1" lang="ja-JP" altLang="en-US" sz="1800" b="1" dirty="0">
                <a:latin typeface="+mn-ea"/>
                <a:ea typeface="+mn-ea"/>
              </a:rPr>
              <a:t>アプリ</a:t>
            </a:r>
            <a:endParaRPr kumimoji="1" lang="en-US" altLang="ja-JP" sz="1800" b="1" dirty="0">
              <a:latin typeface="+mn-ea"/>
              <a:ea typeface="+mn-ea"/>
            </a:endParaRPr>
          </a:p>
        </p:txBody>
      </p:sp>
      <p:sp>
        <p:nvSpPr>
          <p:cNvPr id="8" name="テキスト ボックス 7">
            <a:extLst>
              <a:ext uri="{FF2B5EF4-FFF2-40B4-BE49-F238E27FC236}">
                <a16:creationId xmlns:a16="http://schemas.microsoft.com/office/drawing/2014/main" id="{177475F7-3E7C-4663-96E3-B18702C3EC6D}"/>
              </a:ext>
            </a:extLst>
          </p:cNvPr>
          <p:cNvSpPr txBox="1"/>
          <p:nvPr/>
        </p:nvSpPr>
        <p:spPr>
          <a:xfrm>
            <a:off x="1717710" y="1285633"/>
            <a:ext cx="1338828" cy="369332"/>
          </a:xfrm>
          <a:prstGeom prst="rect">
            <a:avLst/>
          </a:prstGeom>
          <a:noFill/>
        </p:spPr>
        <p:txBody>
          <a:bodyPr wrap="none" rtlCol="0">
            <a:spAutoFit/>
          </a:bodyPr>
          <a:lstStyle/>
          <a:p>
            <a:r>
              <a:rPr kumimoji="1" lang="ja-JP" altLang="en-US" sz="1800" b="1" dirty="0">
                <a:latin typeface="+mn-ea"/>
                <a:ea typeface="+mn-ea"/>
              </a:rPr>
              <a:t>管理サイト</a:t>
            </a:r>
            <a:endParaRPr kumimoji="1" lang="en-US" altLang="ja-JP" sz="1800" b="1" dirty="0">
              <a:latin typeface="+mn-ea"/>
              <a:ea typeface="+mn-ea"/>
            </a:endParaRPr>
          </a:p>
        </p:txBody>
      </p:sp>
      <p:grpSp>
        <p:nvGrpSpPr>
          <p:cNvPr id="15" name="グループ化 14">
            <a:extLst>
              <a:ext uri="{FF2B5EF4-FFF2-40B4-BE49-F238E27FC236}">
                <a16:creationId xmlns:a16="http://schemas.microsoft.com/office/drawing/2014/main" id="{BF4C558F-A9E5-4CD9-B5DD-F3E2C3389C75}"/>
              </a:ext>
            </a:extLst>
          </p:cNvPr>
          <p:cNvGrpSpPr/>
          <p:nvPr/>
        </p:nvGrpSpPr>
        <p:grpSpPr>
          <a:xfrm>
            <a:off x="234042" y="1795229"/>
            <a:ext cx="4468146" cy="3968487"/>
            <a:chOff x="0" y="1708143"/>
            <a:chExt cx="4468146" cy="3968487"/>
          </a:xfrm>
        </p:grpSpPr>
        <p:pic>
          <p:nvPicPr>
            <p:cNvPr id="10" name="図 9">
              <a:extLst>
                <a:ext uri="{FF2B5EF4-FFF2-40B4-BE49-F238E27FC236}">
                  <a16:creationId xmlns:a16="http://schemas.microsoft.com/office/drawing/2014/main" id="{2CBC9DF1-60EE-4CA1-9DE9-FB2557C1636C}"/>
                </a:ext>
              </a:extLst>
            </p:cNvPr>
            <p:cNvPicPr>
              <a:picLocks noChangeAspect="1"/>
            </p:cNvPicPr>
            <p:nvPr/>
          </p:nvPicPr>
          <p:blipFill rotWithShape="1">
            <a:blip r:embed="rId3"/>
            <a:srcRect r="31930"/>
            <a:stretch/>
          </p:blipFill>
          <p:spPr>
            <a:xfrm>
              <a:off x="0" y="1708144"/>
              <a:ext cx="4306164" cy="3968486"/>
            </a:xfrm>
            <a:prstGeom prst="rect">
              <a:avLst/>
            </a:prstGeom>
          </p:spPr>
        </p:pic>
        <p:pic>
          <p:nvPicPr>
            <p:cNvPr id="12" name="図 11">
              <a:extLst>
                <a:ext uri="{FF2B5EF4-FFF2-40B4-BE49-F238E27FC236}">
                  <a16:creationId xmlns:a16="http://schemas.microsoft.com/office/drawing/2014/main" id="{BC5C9F76-A330-4D21-805A-CEE46F8CE2BB}"/>
                </a:ext>
              </a:extLst>
            </p:cNvPr>
            <p:cNvPicPr>
              <a:picLocks noChangeAspect="1"/>
            </p:cNvPicPr>
            <p:nvPr/>
          </p:nvPicPr>
          <p:blipFill rotWithShape="1">
            <a:blip r:embed="rId3"/>
            <a:srcRect l="74553"/>
            <a:stretch/>
          </p:blipFill>
          <p:spPr>
            <a:xfrm>
              <a:off x="2858342" y="1708143"/>
              <a:ext cx="1609804" cy="3968487"/>
            </a:xfrm>
            <a:prstGeom prst="rect">
              <a:avLst/>
            </a:prstGeom>
          </p:spPr>
        </p:pic>
        <p:pic>
          <p:nvPicPr>
            <p:cNvPr id="13" name="図 12">
              <a:extLst>
                <a:ext uri="{FF2B5EF4-FFF2-40B4-BE49-F238E27FC236}">
                  <a16:creationId xmlns:a16="http://schemas.microsoft.com/office/drawing/2014/main" id="{102A04D2-B238-400C-9BE8-222F6D196FB5}"/>
                </a:ext>
              </a:extLst>
            </p:cNvPr>
            <p:cNvPicPr>
              <a:picLocks noChangeAspect="1"/>
            </p:cNvPicPr>
            <p:nvPr/>
          </p:nvPicPr>
          <p:blipFill rotWithShape="1">
            <a:blip r:embed="rId3"/>
            <a:srcRect l="44230" t="6001" r="32872" b="85119"/>
            <a:stretch/>
          </p:blipFill>
          <p:spPr>
            <a:xfrm>
              <a:off x="1749445" y="1994052"/>
              <a:ext cx="1448618" cy="352422"/>
            </a:xfrm>
            <a:prstGeom prst="rect">
              <a:avLst/>
            </a:prstGeom>
          </p:spPr>
        </p:pic>
      </p:grpSp>
      <p:sp>
        <p:nvSpPr>
          <p:cNvPr id="16" name="正方形/長方形 15">
            <a:extLst>
              <a:ext uri="{FF2B5EF4-FFF2-40B4-BE49-F238E27FC236}">
                <a16:creationId xmlns:a16="http://schemas.microsoft.com/office/drawing/2014/main" id="{50A0C306-31AD-4433-8CC4-B0AA4BEEA2A9}"/>
              </a:ext>
            </a:extLst>
          </p:cNvPr>
          <p:cNvSpPr/>
          <p:nvPr/>
        </p:nvSpPr>
        <p:spPr>
          <a:xfrm>
            <a:off x="159516" y="1692729"/>
            <a:ext cx="4599674" cy="4065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B9BBE4A-CEF5-4B08-A8B4-A5EA4B718DF4}"/>
              </a:ext>
            </a:extLst>
          </p:cNvPr>
          <p:cNvSpPr/>
          <p:nvPr/>
        </p:nvSpPr>
        <p:spPr>
          <a:xfrm>
            <a:off x="4956401" y="4468586"/>
            <a:ext cx="3857625" cy="1289958"/>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686D1E2-D90F-4B71-9781-AAB0868E7EE4}"/>
              </a:ext>
            </a:extLst>
          </p:cNvPr>
          <p:cNvSpPr/>
          <p:nvPr/>
        </p:nvSpPr>
        <p:spPr>
          <a:xfrm>
            <a:off x="182307" y="4008666"/>
            <a:ext cx="4576883" cy="1289958"/>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9811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2A486589-D129-4C0E-8E53-0227EFE32DCE}"/>
              </a:ext>
            </a:extLst>
          </p:cNvPr>
          <p:cNvPicPr>
            <a:picLocks noChangeAspect="1"/>
          </p:cNvPicPr>
          <p:nvPr/>
        </p:nvPicPr>
        <p:blipFill>
          <a:blip r:embed="rId2"/>
          <a:stretch>
            <a:fillRect/>
          </a:stretch>
        </p:blipFill>
        <p:spPr>
          <a:xfrm>
            <a:off x="95081" y="1677454"/>
            <a:ext cx="5761433" cy="3679708"/>
          </a:xfrm>
          <a:prstGeom prst="rect">
            <a:avLst/>
          </a:prstGeom>
        </p:spPr>
      </p:pic>
      <p:sp>
        <p:nvSpPr>
          <p:cNvPr id="2" name="タイトル 1">
            <a:extLst>
              <a:ext uri="{FF2B5EF4-FFF2-40B4-BE49-F238E27FC236}">
                <a16:creationId xmlns:a16="http://schemas.microsoft.com/office/drawing/2014/main" id="{A5B98CC3-5353-405B-8D0E-946B91C4ED61}"/>
              </a:ext>
            </a:extLst>
          </p:cNvPr>
          <p:cNvSpPr>
            <a:spLocks noGrp="1"/>
          </p:cNvSpPr>
          <p:nvPr>
            <p:ph type="title"/>
          </p:nvPr>
        </p:nvSpPr>
        <p:spPr/>
        <p:txBody>
          <a:bodyPr/>
          <a:lstStyle/>
          <a:p>
            <a:r>
              <a:rPr kumimoji="1" lang="ja-JP" altLang="en-US" dirty="0"/>
              <a:t>報告書の閲覧と印刷・</a:t>
            </a:r>
            <a:r>
              <a:rPr kumimoji="1" lang="en-US" altLang="ja-JP" dirty="0"/>
              <a:t>PDF</a:t>
            </a:r>
            <a:r>
              <a:rPr kumimoji="1" lang="ja-JP" altLang="en-US" dirty="0"/>
              <a:t>化</a:t>
            </a:r>
          </a:p>
        </p:txBody>
      </p:sp>
      <p:sp>
        <p:nvSpPr>
          <p:cNvPr id="3" name="テキスト ボックス 2">
            <a:extLst>
              <a:ext uri="{FF2B5EF4-FFF2-40B4-BE49-F238E27FC236}">
                <a16:creationId xmlns:a16="http://schemas.microsoft.com/office/drawing/2014/main" id="{CA6ADC15-E1BD-4E73-88A4-BDB89CFFFF6B}"/>
              </a:ext>
            </a:extLst>
          </p:cNvPr>
          <p:cNvSpPr txBox="1"/>
          <p:nvPr/>
        </p:nvSpPr>
        <p:spPr>
          <a:xfrm>
            <a:off x="95081" y="661791"/>
            <a:ext cx="7879080" cy="1015663"/>
          </a:xfrm>
          <a:prstGeom prst="rect">
            <a:avLst/>
          </a:prstGeom>
          <a:noFill/>
        </p:spPr>
        <p:txBody>
          <a:bodyPr wrap="none" rtlCol="0">
            <a:spAutoFit/>
          </a:bodyPr>
          <a:lstStyle/>
          <a:p>
            <a:r>
              <a:rPr kumimoji="1" lang="ja-JP" altLang="en-US" sz="2000" dirty="0">
                <a:latin typeface="+mn-ea"/>
                <a:ea typeface="+mn-ea"/>
              </a:rPr>
              <a:t>報告書閲覧の手順に変更はありません。</a:t>
            </a:r>
            <a:endParaRPr kumimoji="1" lang="en-US" altLang="ja-JP" sz="2000" dirty="0">
              <a:latin typeface="+mn-ea"/>
              <a:ea typeface="+mn-ea"/>
            </a:endParaRPr>
          </a:p>
          <a:p>
            <a:r>
              <a:rPr kumimoji="1" lang="ja-JP" altLang="en-US" sz="2000" dirty="0">
                <a:latin typeface="+mn-ea"/>
                <a:ea typeface="+mn-ea"/>
              </a:rPr>
              <a:t>管理サイトとアプリの両方から報告書を閲覧することができます。</a:t>
            </a:r>
            <a:endParaRPr kumimoji="1" lang="en-US" altLang="ja-JP" sz="2000" dirty="0">
              <a:latin typeface="+mn-ea"/>
              <a:ea typeface="+mn-ea"/>
            </a:endParaRPr>
          </a:p>
          <a:p>
            <a:r>
              <a:rPr kumimoji="1" lang="ja-JP" altLang="en-US" sz="2000" dirty="0">
                <a:latin typeface="+mn-ea"/>
                <a:ea typeface="+mn-ea"/>
              </a:rPr>
              <a:t>印刷・</a:t>
            </a:r>
            <a:r>
              <a:rPr kumimoji="1" lang="en-US" altLang="ja-JP" sz="2000" dirty="0">
                <a:latin typeface="+mn-ea"/>
                <a:ea typeface="+mn-ea"/>
              </a:rPr>
              <a:t>PDF</a:t>
            </a:r>
            <a:r>
              <a:rPr kumimoji="1" lang="ja-JP" altLang="en-US" sz="2000" dirty="0">
                <a:latin typeface="+mn-ea"/>
                <a:ea typeface="+mn-ea"/>
              </a:rPr>
              <a:t>化の手順もこれまでと同様です。</a:t>
            </a:r>
            <a:endParaRPr kumimoji="1" lang="en-US" altLang="ja-JP" sz="2000" dirty="0">
              <a:latin typeface="+mn-ea"/>
              <a:ea typeface="+mn-ea"/>
            </a:endParaRPr>
          </a:p>
        </p:txBody>
      </p:sp>
      <p:pic>
        <p:nvPicPr>
          <p:cNvPr id="5" name="図 4">
            <a:extLst>
              <a:ext uri="{FF2B5EF4-FFF2-40B4-BE49-F238E27FC236}">
                <a16:creationId xmlns:a16="http://schemas.microsoft.com/office/drawing/2014/main" id="{8D1409E9-6D09-4618-89F9-A221E0C5B3D3}"/>
              </a:ext>
            </a:extLst>
          </p:cNvPr>
          <p:cNvPicPr>
            <a:picLocks noChangeAspect="1"/>
          </p:cNvPicPr>
          <p:nvPr/>
        </p:nvPicPr>
        <p:blipFill rotWithShape="1">
          <a:blip r:embed="rId3"/>
          <a:srcRect r="1040"/>
          <a:stretch/>
        </p:blipFill>
        <p:spPr>
          <a:xfrm>
            <a:off x="1704894" y="2867251"/>
            <a:ext cx="5051635" cy="3722912"/>
          </a:xfrm>
          <a:prstGeom prst="rect">
            <a:avLst/>
          </a:prstGeom>
          <a:ln>
            <a:solidFill>
              <a:schemeClr val="bg1">
                <a:lumMod val="85000"/>
              </a:schemeClr>
            </a:solidFill>
          </a:ln>
        </p:spPr>
      </p:pic>
      <p:pic>
        <p:nvPicPr>
          <p:cNvPr id="7" name="図 6">
            <a:extLst>
              <a:ext uri="{FF2B5EF4-FFF2-40B4-BE49-F238E27FC236}">
                <a16:creationId xmlns:a16="http://schemas.microsoft.com/office/drawing/2014/main" id="{19438FCD-A8C1-447F-9342-3525682B2EA9}"/>
              </a:ext>
            </a:extLst>
          </p:cNvPr>
          <p:cNvPicPr>
            <a:picLocks noChangeAspect="1"/>
          </p:cNvPicPr>
          <p:nvPr/>
        </p:nvPicPr>
        <p:blipFill rotWithShape="1">
          <a:blip r:embed="rId4"/>
          <a:srcRect t="3354"/>
          <a:stretch/>
        </p:blipFill>
        <p:spPr>
          <a:xfrm>
            <a:off x="6915214" y="2852057"/>
            <a:ext cx="2166803" cy="3722912"/>
          </a:xfrm>
          <a:prstGeom prst="rect">
            <a:avLst/>
          </a:prstGeom>
          <a:ln>
            <a:solidFill>
              <a:schemeClr val="bg1">
                <a:lumMod val="85000"/>
              </a:schemeClr>
            </a:solidFill>
          </a:ln>
        </p:spPr>
      </p:pic>
      <p:sp>
        <p:nvSpPr>
          <p:cNvPr id="10" name="正方形/長方形 9">
            <a:extLst>
              <a:ext uri="{FF2B5EF4-FFF2-40B4-BE49-F238E27FC236}">
                <a16:creationId xmlns:a16="http://schemas.microsoft.com/office/drawing/2014/main" id="{F910057C-996E-4B83-B103-193225FE96EA}"/>
              </a:ext>
            </a:extLst>
          </p:cNvPr>
          <p:cNvSpPr/>
          <p:nvPr/>
        </p:nvSpPr>
        <p:spPr>
          <a:xfrm>
            <a:off x="5599432" y="3530947"/>
            <a:ext cx="722217" cy="353786"/>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1C59730-3B11-4E45-B27E-BF0F726893A7}"/>
              </a:ext>
            </a:extLst>
          </p:cNvPr>
          <p:cNvSpPr/>
          <p:nvPr/>
        </p:nvSpPr>
        <p:spPr>
          <a:xfrm>
            <a:off x="5593582" y="3033911"/>
            <a:ext cx="293913" cy="218196"/>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D4AEDB8-5D77-4DD3-8AA4-9449A1B55E89}"/>
              </a:ext>
            </a:extLst>
          </p:cNvPr>
          <p:cNvSpPr/>
          <p:nvPr/>
        </p:nvSpPr>
        <p:spPr>
          <a:xfrm>
            <a:off x="8681359" y="3143008"/>
            <a:ext cx="358742" cy="32409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03691D9E-5005-41A9-B435-51246C84F5C9}"/>
              </a:ext>
            </a:extLst>
          </p:cNvPr>
          <p:cNvPicPr>
            <a:picLocks noChangeAspect="1"/>
          </p:cNvPicPr>
          <p:nvPr/>
        </p:nvPicPr>
        <p:blipFill>
          <a:blip r:embed="rId5"/>
          <a:stretch>
            <a:fillRect/>
          </a:stretch>
        </p:blipFill>
        <p:spPr>
          <a:xfrm>
            <a:off x="6026999" y="3766261"/>
            <a:ext cx="232907" cy="484446"/>
          </a:xfrm>
          <a:prstGeom prst="rect">
            <a:avLst/>
          </a:prstGeom>
        </p:spPr>
      </p:pic>
      <p:pic>
        <p:nvPicPr>
          <p:cNvPr id="15" name="図 14">
            <a:extLst>
              <a:ext uri="{FF2B5EF4-FFF2-40B4-BE49-F238E27FC236}">
                <a16:creationId xmlns:a16="http://schemas.microsoft.com/office/drawing/2014/main" id="{8BA6ADAD-0F74-42A9-A8BA-6ABB16E93A3E}"/>
              </a:ext>
            </a:extLst>
          </p:cNvPr>
          <p:cNvPicPr>
            <a:picLocks noChangeAspect="1"/>
          </p:cNvPicPr>
          <p:nvPr/>
        </p:nvPicPr>
        <p:blipFill>
          <a:blip r:embed="rId5"/>
          <a:stretch>
            <a:fillRect/>
          </a:stretch>
        </p:blipFill>
        <p:spPr>
          <a:xfrm>
            <a:off x="8834773" y="3305053"/>
            <a:ext cx="232907" cy="484446"/>
          </a:xfrm>
          <a:prstGeom prst="rect">
            <a:avLst/>
          </a:prstGeom>
        </p:spPr>
      </p:pic>
      <p:sp>
        <p:nvSpPr>
          <p:cNvPr id="8" name="四角形: 角を丸くする 7">
            <a:extLst>
              <a:ext uri="{FF2B5EF4-FFF2-40B4-BE49-F238E27FC236}">
                <a16:creationId xmlns:a16="http://schemas.microsoft.com/office/drawing/2014/main" id="{60CDD141-2722-40DD-9134-E2FA66F5FE39}"/>
              </a:ext>
            </a:extLst>
          </p:cNvPr>
          <p:cNvSpPr/>
          <p:nvPr/>
        </p:nvSpPr>
        <p:spPr>
          <a:xfrm>
            <a:off x="5202406" y="2533260"/>
            <a:ext cx="1649186" cy="3004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管理サイト</a:t>
            </a:r>
            <a:r>
              <a:rPr kumimoji="1" lang="en-US" altLang="ja-JP" dirty="0">
                <a:solidFill>
                  <a:schemeClr val="tx1"/>
                </a:solidFill>
              </a:rPr>
              <a:t>】</a:t>
            </a:r>
            <a:endParaRPr kumimoji="1" lang="ja-JP" altLang="en-US" dirty="0">
              <a:solidFill>
                <a:schemeClr val="tx1"/>
              </a:solidFill>
            </a:endParaRPr>
          </a:p>
        </p:txBody>
      </p:sp>
      <p:sp>
        <p:nvSpPr>
          <p:cNvPr id="17" name="四角形: 角を丸くする 16">
            <a:extLst>
              <a:ext uri="{FF2B5EF4-FFF2-40B4-BE49-F238E27FC236}">
                <a16:creationId xmlns:a16="http://schemas.microsoft.com/office/drawing/2014/main" id="{D21004D2-9B58-47BA-AB6E-D8B60AFF55EE}"/>
              </a:ext>
            </a:extLst>
          </p:cNvPr>
          <p:cNvSpPr/>
          <p:nvPr/>
        </p:nvSpPr>
        <p:spPr>
          <a:xfrm>
            <a:off x="7998616" y="2533260"/>
            <a:ext cx="1115110" cy="265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t>
            </a:r>
            <a:r>
              <a:rPr kumimoji="1" lang="ja-JP" altLang="en-US" dirty="0">
                <a:solidFill>
                  <a:schemeClr val="tx1"/>
                </a:solidFill>
              </a:rPr>
              <a:t>アプリ</a:t>
            </a:r>
            <a:r>
              <a:rPr kumimoji="1" lang="en-US" altLang="ja-JP" dirty="0">
                <a:solidFill>
                  <a:schemeClr val="tx1"/>
                </a:solidFill>
              </a:rPr>
              <a:t>】</a:t>
            </a:r>
            <a:endParaRPr kumimoji="1" lang="ja-JP" altLang="en-US" dirty="0">
              <a:solidFill>
                <a:schemeClr val="tx1"/>
              </a:solidFill>
            </a:endParaRPr>
          </a:p>
        </p:txBody>
      </p:sp>
      <p:sp>
        <p:nvSpPr>
          <p:cNvPr id="18" name="吹き出し: 角を丸めた四角形 17">
            <a:extLst>
              <a:ext uri="{FF2B5EF4-FFF2-40B4-BE49-F238E27FC236}">
                <a16:creationId xmlns:a16="http://schemas.microsoft.com/office/drawing/2014/main" id="{0A95AEFC-DCBB-46C0-8BE7-95D4EE8BD8CC}"/>
              </a:ext>
            </a:extLst>
          </p:cNvPr>
          <p:cNvSpPr/>
          <p:nvPr/>
        </p:nvSpPr>
        <p:spPr>
          <a:xfrm>
            <a:off x="7711267" y="3586018"/>
            <a:ext cx="970092" cy="360485"/>
          </a:xfrm>
          <a:prstGeom prst="wedgeRoundRectCallout">
            <a:avLst>
              <a:gd name="adj1" fmla="val 50520"/>
              <a:gd name="adj2" fmla="val -104267"/>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PDF</a:t>
            </a:r>
            <a:r>
              <a:rPr kumimoji="1" lang="ja-JP" altLang="en-US" sz="1000" dirty="0">
                <a:solidFill>
                  <a:schemeClr val="tx1"/>
                </a:solidFill>
              </a:rPr>
              <a:t>化は</a:t>
            </a:r>
            <a:endParaRPr kumimoji="1" lang="en-US" altLang="ja-JP" sz="1000" dirty="0">
              <a:solidFill>
                <a:schemeClr val="tx1"/>
              </a:solidFill>
            </a:endParaRPr>
          </a:p>
          <a:p>
            <a:pPr algn="ctr"/>
            <a:r>
              <a:rPr kumimoji="1" lang="ja-JP" altLang="en-US" sz="1000" dirty="0">
                <a:solidFill>
                  <a:schemeClr val="tx1"/>
                </a:solidFill>
              </a:rPr>
              <a:t>ここから！</a:t>
            </a:r>
          </a:p>
        </p:txBody>
      </p:sp>
      <p:sp>
        <p:nvSpPr>
          <p:cNvPr id="19" name="吹き出し: 角を丸めた四角形 18">
            <a:extLst>
              <a:ext uri="{FF2B5EF4-FFF2-40B4-BE49-F238E27FC236}">
                <a16:creationId xmlns:a16="http://schemas.microsoft.com/office/drawing/2014/main" id="{5A5C3FC1-BF09-4A69-9452-1CD26FD796D5}"/>
              </a:ext>
            </a:extLst>
          </p:cNvPr>
          <p:cNvSpPr/>
          <p:nvPr/>
        </p:nvSpPr>
        <p:spPr>
          <a:xfrm>
            <a:off x="4256314" y="3391585"/>
            <a:ext cx="1278619" cy="360485"/>
          </a:xfrm>
          <a:prstGeom prst="wedgeRoundRectCallout">
            <a:avLst>
              <a:gd name="adj1" fmla="val 50520"/>
              <a:gd name="adj2" fmla="val -104267"/>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印刷・</a:t>
            </a:r>
            <a:r>
              <a:rPr kumimoji="1" lang="en-US" altLang="ja-JP" sz="1000" dirty="0">
                <a:solidFill>
                  <a:schemeClr val="tx1"/>
                </a:solidFill>
              </a:rPr>
              <a:t>PDF</a:t>
            </a:r>
            <a:r>
              <a:rPr kumimoji="1" lang="ja-JP" altLang="en-US" sz="1000" dirty="0">
                <a:solidFill>
                  <a:schemeClr val="tx1"/>
                </a:solidFill>
              </a:rPr>
              <a:t>化は</a:t>
            </a:r>
            <a:endParaRPr kumimoji="1" lang="en-US" altLang="ja-JP" sz="1000" dirty="0">
              <a:solidFill>
                <a:schemeClr val="tx1"/>
              </a:solidFill>
            </a:endParaRPr>
          </a:p>
          <a:p>
            <a:pPr algn="ctr"/>
            <a:r>
              <a:rPr kumimoji="1" lang="ja-JP" altLang="en-US" sz="1000" dirty="0">
                <a:solidFill>
                  <a:schemeClr val="tx1"/>
                </a:solidFill>
              </a:rPr>
              <a:t>ここから！</a:t>
            </a:r>
          </a:p>
        </p:txBody>
      </p:sp>
    </p:spTree>
    <p:extLst>
      <p:ext uri="{BB962C8B-B14F-4D97-AF65-F5344CB8AC3E}">
        <p14:creationId xmlns:p14="http://schemas.microsoft.com/office/powerpoint/2010/main" val="309006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4C042B-032D-4A1D-835F-F5D2600BCE12}"/>
              </a:ext>
            </a:extLst>
          </p:cNvPr>
          <p:cNvSpPr>
            <a:spLocks noGrp="1"/>
          </p:cNvSpPr>
          <p:nvPr>
            <p:ph type="title"/>
          </p:nvPr>
        </p:nvSpPr>
        <p:spPr/>
        <p:txBody>
          <a:bodyPr/>
          <a:lstStyle/>
          <a:p>
            <a:r>
              <a:rPr kumimoji="1" lang="ja-JP" altLang="en-US" dirty="0"/>
              <a:t>リニューアルの概要</a:t>
            </a:r>
          </a:p>
        </p:txBody>
      </p:sp>
      <p:sp>
        <p:nvSpPr>
          <p:cNvPr id="3" name="テキスト ボックス 2">
            <a:extLst>
              <a:ext uri="{FF2B5EF4-FFF2-40B4-BE49-F238E27FC236}">
                <a16:creationId xmlns:a16="http://schemas.microsoft.com/office/drawing/2014/main" id="{C9DA2ADE-56B3-4D6E-AC35-02DD13460D00}"/>
              </a:ext>
            </a:extLst>
          </p:cNvPr>
          <p:cNvSpPr txBox="1"/>
          <p:nvPr/>
        </p:nvSpPr>
        <p:spPr>
          <a:xfrm>
            <a:off x="293932" y="2067942"/>
            <a:ext cx="8186857" cy="3477875"/>
          </a:xfrm>
          <a:prstGeom prst="rect">
            <a:avLst/>
          </a:prstGeom>
          <a:noFill/>
        </p:spPr>
        <p:txBody>
          <a:bodyPr wrap="square" rtlCol="0">
            <a:spAutoFit/>
          </a:bodyPr>
          <a:lstStyle/>
          <a:p>
            <a:pPr algn="l"/>
            <a:r>
              <a:rPr lang="ja-JP" altLang="en-US" sz="2000" b="1" i="0" u="sng" dirty="0">
                <a:solidFill>
                  <a:srgbClr val="E2041B"/>
                </a:solidFill>
                <a:effectLst/>
                <a:latin typeface="+mn-ea"/>
                <a:ea typeface="+mn-ea"/>
                <a:hlinkClick r:id="rId2">
                  <a:extLst>
                    <a:ext uri="{A12FA001-AC4F-418D-AE19-62706E023703}">
                      <ahyp:hlinkClr xmlns:ahyp="http://schemas.microsoft.com/office/drawing/2018/hyperlinkcolor" val="tx"/>
                    </a:ext>
                  </a:extLst>
                </a:hlinkClick>
              </a:rPr>
              <a:t>①操作手順の削減</a:t>
            </a:r>
            <a:endParaRPr lang="ja-JP" altLang="en-US" sz="2000" b="1" i="0" dirty="0">
              <a:solidFill>
                <a:srgbClr val="E2041B"/>
              </a:solidFill>
              <a:effectLst/>
              <a:latin typeface="+mn-ea"/>
              <a:ea typeface="+mn-ea"/>
            </a:endParaRPr>
          </a:p>
          <a:p>
            <a:pPr algn="l"/>
            <a:r>
              <a:rPr lang="ja-JP" altLang="en-US" sz="2000" b="0" i="0" dirty="0">
                <a:solidFill>
                  <a:schemeClr val="tx1"/>
                </a:solidFill>
                <a:effectLst/>
                <a:latin typeface="+mn-ea"/>
                <a:ea typeface="+mn-ea"/>
              </a:rPr>
              <a:t>操作の負担軽減のため、グリッド項目を追加し</a:t>
            </a:r>
            <a:endParaRPr lang="en-US" altLang="ja-JP" sz="2000" b="0" i="0" dirty="0">
              <a:solidFill>
                <a:schemeClr val="tx1"/>
              </a:solidFill>
              <a:effectLst/>
              <a:latin typeface="+mn-ea"/>
              <a:ea typeface="+mn-ea"/>
            </a:endParaRPr>
          </a:p>
          <a:p>
            <a:pPr algn="l"/>
            <a:r>
              <a:rPr lang="ja-JP" altLang="en-US" sz="2000" b="0" i="0" dirty="0">
                <a:solidFill>
                  <a:schemeClr val="tx1"/>
                </a:solidFill>
                <a:effectLst/>
                <a:latin typeface="+mn-ea"/>
                <a:ea typeface="+mn-ea"/>
              </a:rPr>
              <a:t>既存の項目も操作手順を削減しました。</a:t>
            </a:r>
          </a:p>
          <a:p>
            <a:pPr algn="l"/>
            <a:endParaRPr lang="en-US" altLang="ja-JP" sz="2000" b="1" i="0" u="sng" dirty="0">
              <a:solidFill>
                <a:srgbClr val="E2041B"/>
              </a:solidFill>
              <a:effectLst/>
              <a:latin typeface="+mn-ea"/>
              <a:ea typeface="+mn-ea"/>
              <a:hlinkClick r:id="rId3">
                <a:extLst>
                  <a:ext uri="{A12FA001-AC4F-418D-AE19-62706E023703}">
                    <ahyp:hlinkClr xmlns:ahyp="http://schemas.microsoft.com/office/drawing/2018/hyperlinkcolor" val="tx"/>
                  </a:ext>
                </a:extLst>
              </a:hlinkClick>
            </a:endParaRPr>
          </a:p>
          <a:p>
            <a:pPr algn="l"/>
            <a:r>
              <a:rPr lang="ja-JP" altLang="en-US" sz="2000" b="1" i="0" u="sng" dirty="0">
                <a:solidFill>
                  <a:srgbClr val="E2041B"/>
                </a:solidFill>
                <a:effectLst/>
                <a:latin typeface="+mn-ea"/>
                <a:ea typeface="+mn-ea"/>
                <a:hlinkClick r:id="rId3">
                  <a:extLst>
                    <a:ext uri="{A12FA001-AC4F-418D-AE19-62706E023703}">
                      <ahyp:hlinkClr xmlns:ahyp="http://schemas.microsoft.com/office/drawing/2018/hyperlinkcolor" val="tx"/>
                    </a:ext>
                  </a:extLst>
                </a:hlinkClick>
              </a:rPr>
              <a:t>②</a:t>
            </a:r>
            <a:r>
              <a:rPr lang="ja-JP" altLang="en-US" sz="2000" b="1" i="0" u="sng" dirty="0">
                <a:solidFill>
                  <a:srgbClr val="E2041B"/>
                </a:solidFill>
                <a:effectLst/>
                <a:latin typeface="+mn-ea"/>
                <a:ea typeface="+mn-ea"/>
              </a:rPr>
              <a:t>閲覧性の向上</a:t>
            </a:r>
            <a:endParaRPr lang="ja-JP" altLang="en-US" sz="2000" b="1" i="0" dirty="0">
              <a:solidFill>
                <a:srgbClr val="E2041B"/>
              </a:solidFill>
              <a:effectLst/>
              <a:latin typeface="+mn-ea"/>
              <a:ea typeface="+mn-ea"/>
            </a:endParaRPr>
          </a:p>
          <a:p>
            <a:pPr algn="l"/>
            <a:r>
              <a:rPr lang="ja-JP" altLang="en-US" sz="2000" b="0" i="0" dirty="0">
                <a:solidFill>
                  <a:schemeClr val="tx1"/>
                </a:solidFill>
                <a:effectLst/>
                <a:latin typeface="+mn-ea"/>
                <a:ea typeface="+mn-ea"/>
              </a:rPr>
              <a:t>各パーツで表示すべき内容を整理し、不要なスペースを削減しました</a:t>
            </a:r>
            <a:r>
              <a:rPr lang="ja-JP" altLang="en-US" sz="2000" dirty="0">
                <a:solidFill>
                  <a:schemeClr val="tx1"/>
                </a:solidFill>
                <a:latin typeface="+mn-ea"/>
                <a:ea typeface="+mn-ea"/>
              </a:rPr>
              <a:t>。</a:t>
            </a:r>
            <a:br>
              <a:rPr lang="en-US" altLang="ja-JP" sz="2000" b="0" i="0" dirty="0">
                <a:solidFill>
                  <a:schemeClr val="tx1"/>
                </a:solidFill>
                <a:effectLst/>
                <a:latin typeface="+mn-ea"/>
                <a:ea typeface="+mn-ea"/>
              </a:rPr>
            </a:br>
            <a:r>
              <a:rPr lang="ja-JP" altLang="en-US" sz="2000" b="0" i="0" dirty="0">
                <a:solidFill>
                  <a:schemeClr val="tx1"/>
                </a:solidFill>
                <a:effectLst/>
                <a:latin typeface="+mn-ea"/>
                <a:ea typeface="+mn-ea"/>
              </a:rPr>
              <a:t>未入力の項目は非表示にできるようになり、表示がすっきりしました。</a:t>
            </a:r>
          </a:p>
          <a:p>
            <a:pPr algn="l"/>
            <a:endParaRPr lang="en-US" altLang="ja-JP" sz="2000" b="1" i="0" u="sng" dirty="0">
              <a:solidFill>
                <a:srgbClr val="E2041B"/>
              </a:solidFill>
              <a:effectLst/>
              <a:latin typeface="+mn-ea"/>
              <a:ea typeface="+mn-ea"/>
              <a:hlinkClick r:id="rId4">
                <a:extLst>
                  <a:ext uri="{A12FA001-AC4F-418D-AE19-62706E023703}">
                    <ahyp:hlinkClr xmlns:ahyp="http://schemas.microsoft.com/office/drawing/2018/hyperlinkcolor" val="tx"/>
                  </a:ext>
                </a:extLst>
              </a:hlinkClick>
            </a:endParaRPr>
          </a:p>
          <a:p>
            <a:pPr algn="l"/>
            <a:r>
              <a:rPr lang="ja-JP" altLang="en-US" sz="2000" b="1" i="0" u="sng" dirty="0">
                <a:solidFill>
                  <a:srgbClr val="E2041B"/>
                </a:solidFill>
                <a:effectLst/>
                <a:latin typeface="+mn-ea"/>
                <a:ea typeface="+mn-ea"/>
                <a:hlinkClick r:id="rId4">
                  <a:extLst>
                    <a:ext uri="{A12FA001-AC4F-418D-AE19-62706E023703}">
                      <ahyp:hlinkClr xmlns:ahyp="http://schemas.microsoft.com/office/drawing/2018/hyperlinkcolor" val="tx"/>
                    </a:ext>
                  </a:extLst>
                </a:hlinkClick>
              </a:rPr>
              <a:t>③入力ミスの軽減</a:t>
            </a:r>
            <a:endParaRPr lang="ja-JP" altLang="en-US" sz="2000" b="1" i="0" dirty="0">
              <a:solidFill>
                <a:srgbClr val="E2041B"/>
              </a:solidFill>
              <a:effectLst/>
              <a:latin typeface="+mn-ea"/>
              <a:ea typeface="+mn-ea"/>
            </a:endParaRPr>
          </a:p>
          <a:p>
            <a:r>
              <a:rPr lang="ja-JP" altLang="en-US" sz="2000" b="0" i="0" dirty="0">
                <a:solidFill>
                  <a:schemeClr val="tx1"/>
                </a:solidFill>
                <a:effectLst/>
                <a:latin typeface="+mn-ea"/>
                <a:ea typeface="+mn-ea"/>
              </a:rPr>
              <a:t>入力ミスや迷いを軽減</a:t>
            </a:r>
            <a:r>
              <a:rPr lang="ja-JP" altLang="en-US" sz="2000" dirty="0">
                <a:solidFill>
                  <a:schemeClr val="tx1"/>
                </a:solidFill>
                <a:latin typeface="+mn-ea"/>
                <a:ea typeface="+mn-ea"/>
              </a:rPr>
              <a:t>するため、</a:t>
            </a:r>
            <a:br>
              <a:rPr lang="en-US" altLang="ja-JP" sz="2000" b="0" i="0" dirty="0">
                <a:solidFill>
                  <a:schemeClr val="tx1"/>
                </a:solidFill>
                <a:effectLst/>
                <a:latin typeface="+mn-ea"/>
                <a:ea typeface="+mn-ea"/>
              </a:rPr>
            </a:br>
            <a:r>
              <a:rPr lang="ja-JP" altLang="en-US" sz="2000" b="0" i="0" dirty="0">
                <a:solidFill>
                  <a:schemeClr val="tx1"/>
                </a:solidFill>
                <a:effectLst/>
                <a:latin typeface="+mn-ea"/>
                <a:ea typeface="+mn-ea"/>
              </a:rPr>
              <a:t>数値項目に単位と制限値チェックが設定できるようになりました。</a:t>
            </a:r>
            <a:endParaRPr lang="en-US" altLang="ja-JP" sz="2000" b="0" i="0" dirty="0">
              <a:solidFill>
                <a:schemeClr val="tx1"/>
              </a:solidFill>
              <a:effectLst/>
              <a:latin typeface="+mn-ea"/>
              <a:ea typeface="+mn-ea"/>
            </a:endParaRPr>
          </a:p>
        </p:txBody>
      </p:sp>
      <p:sp>
        <p:nvSpPr>
          <p:cNvPr id="6" name="テキスト ボックス 5">
            <a:extLst>
              <a:ext uri="{FF2B5EF4-FFF2-40B4-BE49-F238E27FC236}">
                <a16:creationId xmlns:a16="http://schemas.microsoft.com/office/drawing/2014/main" id="{A019A404-6B64-429A-A7B2-2ABDE2A1EC8A}"/>
              </a:ext>
            </a:extLst>
          </p:cNvPr>
          <p:cNvSpPr txBox="1"/>
          <p:nvPr/>
        </p:nvSpPr>
        <p:spPr>
          <a:xfrm>
            <a:off x="293932" y="1029652"/>
            <a:ext cx="7109639" cy="400110"/>
          </a:xfrm>
          <a:prstGeom prst="rect">
            <a:avLst/>
          </a:prstGeom>
          <a:noFill/>
        </p:spPr>
        <p:txBody>
          <a:bodyPr wrap="none" rtlCol="0">
            <a:spAutoFit/>
          </a:bodyPr>
          <a:lstStyle/>
          <a:p>
            <a:r>
              <a:rPr kumimoji="1" lang="ja-JP" altLang="en-US" sz="2000" dirty="0">
                <a:latin typeface="+mn-ea"/>
                <a:ea typeface="+mn-ea"/>
              </a:rPr>
              <a:t>今回の報告書リニューアルにおける主な改善点は下記です。</a:t>
            </a:r>
          </a:p>
        </p:txBody>
      </p:sp>
    </p:spTree>
    <p:extLst>
      <p:ext uri="{BB962C8B-B14F-4D97-AF65-F5344CB8AC3E}">
        <p14:creationId xmlns:p14="http://schemas.microsoft.com/office/powerpoint/2010/main" val="3192410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A3D46C-F045-4607-99D6-244DB4766941}"/>
              </a:ext>
            </a:extLst>
          </p:cNvPr>
          <p:cNvSpPr>
            <a:spLocks noGrp="1"/>
          </p:cNvSpPr>
          <p:nvPr>
            <p:ph type="title"/>
          </p:nvPr>
        </p:nvSpPr>
        <p:spPr/>
        <p:txBody>
          <a:bodyPr/>
          <a:lstStyle/>
          <a:p>
            <a:r>
              <a:rPr lang="ja-JP" altLang="en-US" dirty="0"/>
              <a:t>報告書の出力</a:t>
            </a:r>
            <a:endParaRPr kumimoji="1" lang="ja-JP" altLang="en-US" dirty="0"/>
          </a:p>
        </p:txBody>
      </p:sp>
      <p:sp>
        <p:nvSpPr>
          <p:cNvPr id="3" name="テキスト ボックス 2">
            <a:extLst>
              <a:ext uri="{FF2B5EF4-FFF2-40B4-BE49-F238E27FC236}">
                <a16:creationId xmlns:a16="http://schemas.microsoft.com/office/drawing/2014/main" id="{CACC4D4A-C633-46E0-987E-837FA6427AE9}"/>
              </a:ext>
            </a:extLst>
          </p:cNvPr>
          <p:cNvSpPr txBox="1"/>
          <p:nvPr/>
        </p:nvSpPr>
        <p:spPr>
          <a:xfrm>
            <a:off x="95081" y="706462"/>
            <a:ext cx="8535172" cy="707886"/>
          </a:xfrm>
          <a:prstGeom prst="rect">
            <a:avLst/>
          </a:prstGeom>
          <a:noFill/>
        </p:spPr>
        <p:txBody>
          <a:bodyPr wrap="square" rtlCol="0">
            <a:spAutoFit/>
          </a:bodyPr>
          <a:lstStyle/>
          <a:p>
            <a:r>
              <a:rPr kumimoji="1" lang="ja-JP" altLang="en-US" sz="2000" dirty="0">
                <a:latin typeface="+mn-ea"/>
                <a:ea typeface="+mn-ea"/>
              </a:rPr>
              <a:t>出力の手順や形式は基本的にこれまでと同様です。</a:t>
            </a:r>
            <a:endParaRPr kumimoji="1" lang="en-US" altLang="ja-JP" sz="2000" dirty="0">
              <a:latin typeface="+mn-ea"/>
              <a:ea typeface="+mn-ea"/>
            </a:endParaRPr>
          </a:p>
          <a:p>
            <a:r>
              <a:rPr kumimoji="1" lang="ja-JP" altLang="en-US" sz="2000" dirty="0">
                <a:latin typeface="+mn-ea"/>
                <a:ea typeface="+mn-ea"/>
              </a:rPr>
              <a:t>新しく追加されたグリッド項目の出力形式を紹介します。</a:t>
            </a:r>
            <a:endParaRPr kumimoji="1" lang="en-US" altLang="ja-JP" sz="2000" dirty="0">
              <a:latin typeface="+mn-ea"/>
              <a:ea typeface="+mn-ea"/>
            </a:endParaRPr>
          </a:p>
        </p:txBody>
      </p:sp>
      <p:grpSp>
        <p:nvGrpSpPr>
          <p:cNvPr id="11" name="グループ化 10">
            <a:extLst>
              <a:ext uri="{FF2B5EF4-FFF2-40B4-BE49-F238E27FC236}">
                <a16:creationId xmlns:a16="http://schemas.microsoft.com/office/drawing/2014/main" id="{4FC86C4A-5F71-4191-8C47-D925E32F9D83}"/>
              </a:ext>
            </a:extLst>
          </p:cNvPr>
          <p:cNvGrpSpPr/>
          <p:nvPr/>
        </p:nvGrpSpPr>
        <p:grpSpPr>
          <a:xfrm>
            <a:off x="95081" y="1913259"/>
            <a:ext cx="2046726" cy="4848871"/>
            <a:chOff x="140130" y="1800114"/>
            <a:chExt cx="2046726" cy="4848871"/>
          </a:xfrm>
        </p:grpSpPr>
        <p:grpSp>
          <p:nvGrpSpPr>
            <p:cNvPr id="9" name="グループ化 8">
              <a:extLst>
                <a:ext uri="{FF2B5EF4-FFF2-40B4-BE49-F238E27FC236}">
                  <a16:creationId xmlns:a16="http://schemas.microsoft.com/office/drawing/2014/main" id="{CB4C515B-091D-4FE9-A1BB-D7BD84E89A13}"/>
                </a:ext>
              </a:extLst>
            </p:cNvPr>
            <p:cNvGrpSpPr/>
            <p:nvPr/>
          </p:nvGrpSpPr>
          <p:grpSpPr>
            <a:xfrm>
              <a:off x="181343" y="1800114"/>
              <a:ext cx="1964300" cy="4848871"/>
              <a:chOff x="2643189" y="1433146"/>
              <a:chExt cx="1964300" cy="4848871"/>
            </a:xfrm>
          </p:grpSpPr>
          <p:pic>
            <p:nvPicPr>
              <p:cNvPr id="7" name="図 6">
                <a:extLst>
                  <a:ext uri="{FF2B5EF4-FFF2-40B4-BE49-F238E27FC236}">
                    <a16:creationId xmlns:a16="http://schemas.microsoft.com/office/drawing/2014/main" id="{DCE532D1-B5A4-440C-8B60-D3A3BB914734}"/>
                  </a:ext>
                </a:extLst>
              </p:cNvPr>
              <p:cNvPicPr>
                <a:picLocks noChangeAspect="1"/>
              </p:cNvPicPr>
              <p:nvPr/>
            </p:nvPicPr>
            <p:blipFill rotWithShape="1">
              <a:blip r:embed="rId2"/>
              <a:srcRect t="3547" r="2705"/>
              <a:stretch/>
            </p:blipFill>
            <p:spPr>
              <a:xfrm>
                <a:off x="2643189" y="1433146"/>
                <a:ext cx="1964300" cy="3461895"/>
              </a:xfrm>
              <a:prstGeom prst="rect">
                <a:avLst/>
              </a:prstGeom>
            </p:spPr>
          </p:pic>
          <p:pic>
            <p:nvPicPr>
              <p:cNvPr id="5" name="図 4">
                <a:extLst>
                  <a:ext uri="{FF2B5EF4-FFF2-40B4-BE49-F238E27FC236}">
                    <a16:creationId xmlns:a16="http://schemas.microsoft.com/office/drawing/2014/main" id="{7F29C53A-B2AF-4935-A590-D65621532F13}"/>
                  </a:ext>
                </a:extLst>
              </p:cNvPr>
              <p:cNvPicPr>
                <a:picLocks noChangeAspect="1"/>
              </p:cNvPicPr>
              <p:nvPr/>
            </p:nvPicPr>
            <p:blipFill rotWithShape="1">
              <a:blip r:embed="rId3"/>
              <a:srcRect t="37564" r="2706"/>
              <a:stretch/>
            </p:blipFill>
            <p:spPr>
              <a:xfrm>
                <a:off x="2643189" y="4041066"/>
                <a:ext cx="1964300" cy="2240951"/>
              </a:xfrm>
              <a:prstGeom prst="rect">
                <a:avLst/>
              </a:prstGeom>
            </p:spPr>
          </p:pic>
        </p:grpSp>
        <p:sp>
          <p:nvSpPr>
            <p:cNvPr id="10" name="正方形/長方形 9">
              <a:extLst>
                <a:ext uri="{FF2B5EF4-FFF2-40B4-BE49-F238E27FC236}">
                  <a16:creationId xmlns:a16="http://schemas.microsoft.com/office/drawing/2014/main" id="{A971CCBF-C364-4CF9-87E4-15E9EBC800A8}"/>
                </a:ext>
              </a:extLst>
            </p:cNvPr>
            <p:cNvSpPr/>
            <p:nvPr/>
          </p:nvSpPr>
          <p:spPr>
            <a:xfrm>
              <a:off x="140130" y="1800114"/>
              <a:ext cx="2046726" cy="484887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426A4E88-6F0C-49FC-BCDB-AAC06F36352D}"/>
              </a:ext>
            </a:extLst>
          </p:cNvPr>
          <p:cNvSpPr txBox="1"/>
          <p:nvPr/>
        </p:nvSpPr>
        <p:spPr>
          <a:xfrm>
            <a:off x="95081" y="1524233"/>
            <a:ext cx="1443573" cy="307777"/>
          </a:xfrm>
          <a:prstGeom prst="rect">
            <a:avLst/>
          </a:prstGeom>
          <a:noFill/>
        </p:spPr>
        <p:txBody>
          <a:bodyPr wrap="square" rtlCol="0">
            <a:spAutoFit/>
          </a:bodyPr>
          <a:lstStyle/>
          <a:p>
            <a:r>
              <a:rPr kumimoji="1" lang="ja-JP" altLang="en-US" b="1" dirty="0">
                <a:latin typeface="+mn-ea"/>
                <a:ea typeface="+mn-ea"/>
              </a:rPr>
              <a:t>報告閲覧画面</a:t>
            </a:r>
            <a:endParaRPr kumimoji="1" lang="en-US" altLang="ja-JP" b="1" dirty="0">
              <a:latin typeface="+mn-ea"/>
              <a:ea typeface="+mn-ea"/>
            </a:endParaRPr>
          </a:p>
        </p:txBody>
      </p:sp>
      <p:pic>
        <p:nvPicPr>
          <p:cNvPr id="18" name="図 17">
            <a:extLst>
              <a:ext uri="{FF2B5EF4-FFF2-40B4-BE49-F238E27FC236}">
                <a16:creationId xmlns:a16="http://schemas.microsoft.com/office/drawing/2014/main" id="{02C8BF18-DA9F-4943-85F5-1CC82D0682C4}"/>
              </a:ext>
            </a:extLst>
          </p:cNvPr>
          <p:cNvPicPr>
            <a:picLocks noChangeAspect="1"/>
          </p:cNvPicPr>
          <p:nvPr/>
        </p:nvPicPr>
        <p:blipFill rotWithShape="1">
          <a:blip r:embed="rId4"/>
          <a:srcRect r="3226" b="25748"/>
          <a:stretch/>
        </p:blipFill>
        <p:spPr>
          <a:xfrm>
            <a:off x="3091099" y="2289023"/>
            <a:ext cx="5539154" cy="1229797"/>
          </a:xfrm>
          <a:prstGeom prst="rect">
            <a:avLst/>
          </a:prstGeom>
          <a:ln>
            <a:solidFill>
              <a:schemeClr val="bg1">
                <a:lumMod val="65000"/>
              </a:schemeClr>
            </a:solidFill>
          </a:ln>
        </p:spPr>
      </p:pic>
      <p:sp>
        <p:nvSpPr>
          <p:cNvPr id="19" name="四角形: 角を丸くする 18">
            <a:extLst>
              <a:ext uri="{FF2B5EF4-FFF2-40B4-BE49-F238E27FC236}">
                <a16:creationId xmlns:a16="http://schemas.microsoft.com/office/drawing/2014/main" id="{B3B32FC7-A131-4B13-A80B-C8E45FE12881}"/>
              </a:ext>
            </a:extLst>
          </p:cNvPr>
          <p:cNvSpPr/>
          <p:nvPr/>
        </p:nvSpPr>
        <p:spPr>
          <a:xfrm>
            <a:off x="3091099" y="1853891"/>
            <a:ext cx="1441938" cy="255366"/>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グリッド</a:t>
            </a:r>
            <a:r>
              <a:rPr kumimoji="1" lang="en-US" altLang="ja-JP" sz="1000" dirty="0">
                <a:solidFill>
                  <a:schemeClr val="tx1"/>
                </a:solidFill>
              </a:rPr>
              <a:t>(</a:t>
            </a:r>
            <a:r>
              <a:rPr kumimoji="1" lang="ja-JP" altLang="en-US" sz="1000" dirty="0">
                <a:solidFill>
                  <a:schemeClr val="tx1"/>
                </a:solidFill>
              </a:rPr>
              <a:t>単数選択</a:t>
            </a:r>
            <a:r>
              <a:rPr kumimoji="1" lang="en-US" altLang="ja-JP" sz="1000" dirty="0">
                <a:solidFill>
                  <a:schemeClr val="tx1"/>
                </a:solidFill>
              </a:rPr>
              <a:t>)</a:t>
            </a:r>
            <a:endParaRPr kumimoji="1" lang="ja-JP" altLang="en-US" sz="1000" dirty="0">
              <a:solidFill>
                <a:schemeClr val="tx1"/>
              </a:solidFill>
            </a:endParaRPr>
          </a:p>
        </p:txBody>
      </p:sp>
      <p:cxnSp>
        <p:nvCxnSpPr>
          <p:cNvPr id="21" name="直線矢印コネクタ 20">
            <a:extLst>
              <a:ext uri="{FF2B5EF4-FFF2-40B4-BE49-F238E27FC236}">
                <a16:creationId xmlns:a16="http://schemas.microsoft.com/office/drawing/2014/main" id="{8190B33E-AD4D-449F-8EF6-6C47B646AC87}"/>
              </a:ext>
            </a:extLst>
          </p:cNvPr>
          <p:cNvCxnSpPr>
            <a:stCxn id="7" idx="3"/>
            <a:endCxn id="18" idx="1"/>
          </p:cNvCxnSpPr>
          <p:nvPr/>
        </p:nvCxnSpPr>
        <p:spPr>
          <a:xfrm flipV="1">
            <a:off x="2100594" y="2903922"/>
            <a:ext cx="990505" cy="74028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E6B8855-D104-45EA-9D0B-7A2A9A657E73}"/>
              </a:ext>
            </a:extLst>
          </p:cNvPr>
          <p:cNvPicPr>
            <a:picLocks noChangeAspect="1"/>
          </p:cNvPicPr>
          <p:nvPr/>
        </p:nvPicPr>
        <p:blipFill>
          <a:blip r:embed="rId5"/>
          <a:stretch>
            <a:fillRect/>
          </a:stretch>
        </p:blipFill>
        <p:spPr>
          <a:xfrm>
            <a:off x="3091099" y="4703074"/>
            <a:ext cx="5509158" cy="1344159"/>
          </a:xfrm>
          <a:prstGeom prst="rect">
            <a:avLst/>
          </a:prstGeom>
          <a:ln>
            <a:solidFill>
              <a:schemeClr val="bg1">
                <a:lumMod val="50000"/>
              </a:schemeClr>
            </a:solidFill>
          </a:ln>
        </p:spPr>
      </p:pic>
      <p:cxnSp>
        <p:nvCxnSpPr>
          <p:cNvPr id="24" name="直線矢印コネクタ 23">
            <a:extLst>
              <a:ext uri="{FF2B5EF4-FFF2-40B4-BE49-F238E27FC236}">
                <a16:creationId xmlns:a16="http://schemas.microsoft.com/office/drawing/2014/main" id="{EC0FAB02-2B32-4858-964E-1DF04C68627A}"/>
              </a:ext>
            </a:extLst>
          </p:cNvPr>
          <p:cNvCxnSpPr>
            <a:cxnSpLocks/>
            <a:endCxn id="23" idx="1"/>
          </p:cNvCxnSpPr>
          <p:nvPr/>
        </p:nvCxnSpPr>
        <p:spPr>
          <a:xfrm>
            <a:off x="2110128" y="5281575"/>
            <a:ext cx="980971" cy="93579"/>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四角形: 角を丸くする 25">
            <a:extLst>
              <a:ext uri="{FF2B5EF4-FFF2-40B4-BE49-F238E27FC236}">
                <a16:creationId xmlns:a16="http://schemas.microsoft.com/office/drawing/2014/main" id="{31D80586-6DE5-4BA0-A8A1-0524A9AA8BC0}"/>
              </a:ext>
            </a:extLst>
          </p:cNvPr>
          <p:cNvSpPr/>
          <p:nvPr/>
        </p:nvSpPr>
        <p:spPr>
          <a:xfrm>
            <a:off x="3091099" y="4276920"/>
            <a:ext cx="1441938" cy="255366"/>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グリッド</a:t>
            </a:r>
            <a:r>
              <a:rPr kumimoji="1" lang="en-US" altLang="ja-JP" sz="1000" dirty="0">
                <a:solidFill>
                  <a:schemeClr val="tx1"/>
                </a:solidFill>
              </a:rPr>
              <a:t>(</a:t>
            </a:r>
            <a:r>
              <a:rPr kumimoji="1" lang="ja-JP" altLang="en-US" sz="1000" dirty="0">
                <a:solidFill>
                  <a:schemeClr val="tx1"/>
                </a:solidFill>
              </a:rPr>
              <a:t>単数選択</a:t>
            </a:r>
            <a:r>
              <a:rPr kumimoji="1" lang="en-US" altLang="ja-JP" sz="1000" dirty="0">
                <a:solidFill>
                  <a:schemeClr val="tx1"/>
                </a:solidFill>
              </a:rPr>
              <a:t>)</a:t>
            </a:r>
            <a:endParaRPr kumimoji="1" lang="ja-JP" altLang="en-US" sz="1000" dirty="0">
              <a:solidFill>
                <a:schemeClr val="tx1"/>
              </a:solidFill>
            </a:endParaRPr>
          </a:p>
        </p:txBody>
      </p:sp>
      <p:sp>
        <p:nvSpPr>
          <p:cNvPr id="28" name="正方形/長方形 27">
            <a:extLst>
              <a:ext uri="{FF2B5EF4-FFF2-40B4-BE49-F238E27FC236}">
                <a16:creationId xmlns:a16="http://schemas.microsoft.com/office/drawing/2014/main" id="{1CC13325-AC34-450B-892E-69F7EC3ACD90}"/>
              </a:ext>
            </a:extLst>
          </p:cNvPr>
          <p:cNvSpPr/>
          <p:nvPr/>
        </p:nvSpPr>
        <p:spPr>
          <a:xfrm>
            <a:off x="136294" y="3134203"/>
            <a:ext cx="1954766" cy="129712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253E5C67-2EB4-45FE-85F2-0325F9B614A9}"/>
              </a:ext>
            </a:extLst>
          </p:cNvPr>
          <p:cNvSpPr/>
          <p:nvPr/>
        </p:nvSpPr>
        <p:spPr>
          <a:xfrm>
            <a:off x="967154" y="3089536"/>
            <a:ext cx="1441938" cy="255366"/>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グリッド</a:t>
            </a:r>
            <a:r>
              <a:rPr kumimoji="1" lang="en-US" altLang="ja-JP" sz="1000" dirty="0">
                <a:solidFill>
                  <a:schemeClr val="tx1"/>
                </a:solidFill>
              </a:rPr>
              <a:t>(</a:t>
            </a:r>
            <a:r>
              <a:rPr kumimoji="1" lang="ja-JP" altLang="en-US" sz="1000" dirty="0">
                <a:solidFill>
                  <a:schemeClr val="tx1"/>
                </a:solidFill>
              </a:rPr>
              <a:t>単数選択</a:t>
            </a:r>
            <a:r>
              <a:rPr kumimoji="1" lang="en-US" altLang="ja-JP" sz="1000" dirty="0">
                <a:solidFill>
                  <a:schemeClr val="tx1"/>
                </a:solidFill>
              </a:rPr>
              <a:t>)</a:t>
            </a:r>
            <a:endParaRPr kumimoji="1" lang="ja-JP" altLang="en-US" sz="1000" dirty="0">
              <a:solidFill>
                <a:schemeClr val="tx1"/>
              </a:solidFill>
            </a:endParaRPr>
          </a:p>
        </p:txBody>
      </p:sp>
      <p:sp>
        <p:nvSpPr>
          <p:cNvPr id="29" name="正方形/長方形 28">
            <a:extLst>
              <a:ext uri="{FF2B5EF4-FFF2-40B4-BE49-F238E27FC236}">
                <a16:creationId xmlns:a16="http://schemas.microsoft.com/office/drawing/2014/main" id="{AEE5CA33-16D1-46BE-A2A0-B4024163E175}"/>
              </a:ext>
            </a:extLst>
          </p:cNvPr>
          <p:cNvSpPr/>
          <p:nvPr/>
        </p:nvSpPr>
        <p:spPr>
          <a:xfrm>
            <a:off x="136294" y="4521179"/>
            <a:ext cx="1954766" cy="1475581"/>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48C7F5E8-CB1A-41ED-B1DF-35FDEABA694F}"/>
              </a:ext>
            </a:extLst>
          </p:cNvPr>
          <p:cNvSpPr/>
          <p:nvPr/>
        </p:nvSpPr>
        <p:spPr>
          <a:xfrm>
            <a:off x="967154" y="5902701"/>
            <a:ext cx="1441938" cy="255366"/>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グリッド</a:t>
            </a:r>
            <a:r>
              <a:rPr kumimoji="1" lang="en-US" altLang="ja-JP" sz="1000" dirty="0">
                <a:solidFill>
                  <a:schemeClr val="tx1"/>
                </a:solidFill>
              </a:rPr>
              <a:t>(</a:t>
            </a:r>
            <a:r>
              <a:rPr kumimoji="1" lang="ja-JP" altLang="en-US" sz="1000" dirty="0">
                <a:solidFill>
                  <a:schemeClr val="tx1"/>
                </a:solidFill>
              </a:rPr>
              <a:t>複数選択</a:t>
            </a:r>
            <a:r>
              <a:rPr kumimoji="1" lang="en-US" altLang="ja-JP" sz="1000" dirty="0">
                <a:solidFill>
                  <a:schemeClr val="tx1"/>
                </a:solidFill>
              </a:rPr>
              <a:t>)</a:t>
            </a:r>
            <a:endParaRPr kumimoji="1" lang="ja-JP" altLang="en-US" sz="1000" dirty="0">
              <a:solidFill>
                <a:schemeClr val="tx1"/>
              </a:solidFill>
            </a:endParaRPr>
          </a:p>
        </p:txBody>
      </p:sp>
      <p:sp>
        <p:nvSpPr>
          <p:cNvPr id="30" name="テキスト ボックス 29">
            <a:extLst>
              <a:ext uri="{FF2B5EF4-FFF2-40B4-BE49-F238E27FC236}">
                <a16:creationId xmlns:a16="http://schemas.microsoft.com/office/drawing/2014/main" id="{C406E4F2-D9EF-4541-AC20-6A89395F10A4}"/>
              </a:ext>
            </a:extLst>
          </p:cNvPr>
          <p:cNvSpPr txBox="1"/>
          <p:nvPr/>
        </p:nvSpPr>
        <p:spPr>
          <a:xfrm>
            <a:off x="4610965" y="1750448"/>
            <a:ext cx="2904962" cy="430887"/>
          </a:xfrm>
          <a:prstGeom prst="rect">
            <a:avLst/>
          </a:prstGeom>
          <a:noFill/>
        </p:spPr>
        <p:txBody>
          <a:bodyPr wrap="none" rtlCol="0">
            <a:spAutoFit/>
          </a:bodyPr>
          <a:lstStyle/>
          <a:p>
            <a:r>
              <a:rPr kumimoji="1" lang="ja-JP" altLang="en-US" sz="1100" dirty="0">
                <a:latin typeface="+mn-ea"/>
                <a:ea typeface="+mn-ea"/>
              </a:rPr>
              <a:t>下記の形式で出力されます</a:t>
            </a:r>
            <a:endParaRPr kumimoji="1" lang="en-US" altLang="ja-JP" sz="1100" dirty="0">
              <a:latin typeface="+mn-ea"/>
              <a:ea typeface="+mn-ea"/>
            </a:endParaRPr>
          </a:p>
          <a:p>
            <a:r>
              <a:rPr kumimoji="1" lang="ja-JP" altLang="en-US" sz="1100" b="1" dirty="0">
                <a:latin typeface="+mn-ea"/>
                <a:ea typeface="+mn-ea"/>
              </a:rPr>
              <a:t>設問</a:t>
            </a:r>
            <a:r>
              <a:rPr kumimoji="1" lang="en-US" altLang="ja-JP" sz="1100" b="1" dirty="0">
                <a:latin typeface="+mn-ea"/>
                <a:ea typeface="+mn-ea"/>
              </a:rPr>
              <a:t>1,</a:t>
            </a:r>
            <a:r>
              <a:rPr kumimoji="1" lang="ja-JP" altLang="en-US" sz="1100" b="1" dirty="0">
                <a:latin typeface="+mn-ea"/>
                <a:ea typeface="+mn-ea"/>
              </a:rPr>
              <a:t>回答｜設問</a:t>
            </a:r>
            <a:r>
              <a:rPr kumimoji="1" lang="en-US" altLang="ja-JP" sz="1100" b="1" dirty="0">
                <a:latin typeface="+mn-ea"/>
                <a:ea typeface="+mn-ea"/>
              </a:rPr>
              <a:t>2,</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設問</a:t>
            </a:r>
            <a:r>
              <a:rPr kumimoji="1" lang="en-US" altLang="ja-JP" sz="1100" b="1" dirty="0">
                <a:latin typeface="+mn-ea"/>
                <a:ea typeface="+mn-ea"/>
              </a:rPr>
              <a:t>3,</a:t>
            </a:r>
            <a:r>
              <a:rPr kumimoji="1" lang="ja-JP" altLang="en-US" sz="1100" b="1" dirty="0">
                <a:latin typeface="+mn-ea"/>
                <a:ea typeface="+mn-ea"/>
              </a:rPr>
              <a:t>回答</a:t>
            </a:r>
            <a:r>
              <a:rPr kumimoji="1" lang="en-US" altLang="ja-JP" sz="1100" b="1" dirty="0">
                <a:latin typeface="+mn-ea"/>
                <a:ea typeface="+mn-ea"/>
              </a:rPr>
              <a:t>|</a:t>
            </a:r>
            <a:r>
              <a:rPr kumimoji="1" lang="ja-JP" altLang="en-US" sz="1100" dirty="0">
                <a:latin typeface="+mn-ea"/>
                <a:ea typeface="+mn-ea"/>
              </a:rPr>
              <a:t>･･･</a:t>
            </a:r>
            <a:endParaRPr kumimoji="1" lang="en-US" altLang="ja-JP" sz="1100" dirty="0">
              <a:latin typeface="+mn-ea"/>
              <a:ea typeface="+mn-ea"/>
            </a:endParaRPr>
          </a:p>
        </p:txBody>
      </p:sp>
      <p:sp>
        <p:nvSpPr>
          <p:cNvPr id="31" name="テキスト ボックス 30">
            <a:extLst>
              <a:ext uri="{FF2B5EF4-FFF2-40B4-BE49-F238E27FC236}">
                <a16:creationId xmlns:a16="http://schemas.microsoft.com/office/drawing/2014/main" id="{C1132019-3F21-4265-A9B5-C904D361B418}"/>
              </a:ext>
            </a:extLst>
          </p:cNvPr>
          <p:cNvSpPr txBox="1"/>
          <p:nvPr/>
        </p:nvSpPr>
        <p:spPr>
          <a:xfrm>
            <a:off x="4533037" y="4186793"/>
            <a:ext cx="4156907" cy="430887"/>
          </a:xfrm>
          <a:prstGeom prst="rect">
            <a:avLst/>
          </a:prstGeom>
          <a:noFill/>
        </p:spPr>
        <p:txBody>
          <a:bodyPr wrap="none" rtlCol="0">
            <a:spAutoFit/>
          </a:bodyPr>
          <a:lstStyle/>
          <a:p>
            <a:r>
              <a:rPr kumimoji="1" lang="ja-JP" altLang="en-US" sz="1100" dirty="0">
                <a:latin typeface="+mn-ea"/>
                <a:ea typeface="+mn-ea"/>
              </a:rPr>
              <a:t>下記の形式で出力されます</a:t>
            </a:r>
            <a:endParaRPr kumimoji="1" lang="en-US" altLang="ja-JP" sz="1100" dirty="0">
              <a:latin typeface="+mn-ea"/>
              <a:ea typeface="+mn-ea"/>
            </a:endParaRPr>
          </a:p>
          <a:p>
            <a:r>
              <a:rPr kumimoji="1" lang="ja-JP" altLang="en-US" sz="1100" b="1" dirty="0">
                <a:latin typeface="+mn-ea"/>
                <a:ea typeface="+mn-ea"/>
              </a:rPr>
              <a:t>設問</a:t>
            </a:r>
            <a:r>
              <a:rPr kumimoji="1" lang="en-US" altLang="ja-JP" sz="1100" b="1" dirty="0">
                <a:latin typeface="+mn-ea"/>
                <a:ea typeface="+mn-ea"/>
              </a:rPr>
              <a:t>1,</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｜設問</a:t>
            </a:r>
            <a:r>
              <a:rPr kumimoji="1" lang="en-US" altLang="ja-JP" sz="1100" b="1" dirty="0">
                <a:latin typeface="+mn-ea"/>
                <a:ea typeface="+mn-ea"/>
              </a:rPr>
              <a:t>2,</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設問</a:t>
            </a:r>
            <a:r>
              <a:rPr kumimoji="1" lang="en-US" altLang="ja-JP" sz="1100" b="1" dirty="0">
                <a:latin typeface="+mn-ea"/>
                <a:ea typeface="+mn-ea"/>
              </a:rPr>
              <a:t>3,</a:t>
            </a:r>
            <a:r>
              <a:rPr kumimoji="1" lang="ja-JP" altLang="en-US" sz="1100" b="1" dirty="0">
                <a:latin typeface="+mn-ea"/>
                <a:ea typeface="+mn-ea"/>
              </a:rPr>
              <a:t>回答</a:t>
            </a:r>
            <a:r>
              <a:rPr kumimoji="1" lang="en-US" altLang="ja-JP" sz="1100" b="1" dirty="0">
                <a:latin typeface="+mn-ea"/>
                <a:ea typeface="+mn-ea"/>
              </a:rPr>
              <a:t>,</a:t>
            </a:r>
            <a:r>
              <a:rPr kumimoji="1" lang="ja-JP" altLang="en-US" sz="1100" b="1" dirty="0">
                <a:latin typeface="+mn-ea"/>
                <a:ea typeface="+mn-ea"/>
              </a:rPr>
              <a:t>回答</a:t>
            </a:r>
            <a:r>
              <a:rPr kumimoji="1" lang="en-US" altLang="ja-JP" sz="1100" b="1" dirty="0">
                <a:latin typeface="+mn-ea"/>
                <a:ea typeface="+mn-ea"/>
              </a:rPr>
              <a:t>…|…</a:t>
            </a:r>
            <a:endParaRPr kumimoji="1" lang="en-US" altLang="ja-JP" sz="1100" dirty="0">
              <a:latin typeface="+mn-ea"/>
              <a:ea typeface="+mn-ea"/>
            </a:endParaRPr>
          </a:p>
        </p:txBody>
      </p:sp>
    </p:spTree>
    <p:extLst>
      <p:ext uri="{BB962C8B-B14F-4D97-AF65-F5344CB8AC3E}">
        <p14:creationId xmlns:p14="http://schemas.microsoft.com/office/powerpoint/2010/main" val="1863627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01D11-0FAC-46E1-AD1E-0C0CB1E78A9E}"/>
              </a:ext>
            </a:extLst>
          </p:cNvPr>
          <p:cNvSpPr>
            <a:spLocks noGrp="1"/>
          </p:cNvSpPr>
          <p:nvPr>
            <p:ph type="title"/>
          </p:nvPr>
        </p:nvSpPr>
        <p:spPr/>
        <p:txBody>
          <a:bodyPr/>
          <a:lstStyle/>
          <a:p>
            <a:r>
              <a:rPr kumimoji="1" lang="ja-JP" altLang="en-US" dirty="0"/>
              <a:t>既存の報告書について</a:t>
            </a:r>
          </a:p>
        </p:txBody>
      </p:sp>
      <p:sp>
        <p:nvSpPr>
          <p:cNvPr id="4" name="テキスト ボックス 3">
            <a:extLst>
              <a:ext uri="{FF2B5EF4-FFF2-40B4-BE49-F238E27FC236}">
                <a16:creationId xmlns:a16="http://schemas.microsoft.com/office/drawing/2014/main" id="{FC1B1DCB-B24D-42FB-85FF-ADFA1E280CF3}"/>
              </a:ext>
            </a:extLst>
          </p:cNvPr>
          <p:cNvSpPr txBox="1"/>
          <p:nvPr/>
        </p:nvSpPr>
        <p:spPr>
          <a:xfrm>
            <a:off x="95081" y="678963"/>
            <a:ext cx="8535172" cy="1323439"/>
          </a:xfrm>
          <a:prstGeom prst="rect">
            <a:avLst/>
          </a:prstGeom>
          <a:noFill/>
        </p:spPr>
        <p:txBody>
          <a:bodyPr wrap="square" rtlCol="0">
            <a:spAutoFit/>
          </a:bodyPr>
          <a:lstStyle/>
          <a:p>
            <a:r>
              <a:rPr kumimoji="1" lang="ja-JP" altLang="en-US" sz="2000" dirty="0">
                <a:latin typeface="+mn-ea"/>
                <a:ea typeface="+mn-ea"/>
              </a:rPr>
              <a:t>既存の報告書はこれまで通りご利用いただけます。</a:t>
            </a:r>
            <a:endParaRPr kumimoji="1" lang="en-US" altLang="ja-JP" sz="2000" dirty="0">
              <a:latin typeface="+mn-ea"/>
              <a:ea typeface="+mn-ea"/>
            </a:endParaRPr>
          </a:p>
          <a:p>
            <a:r>
              <a:rPr kumimoji="1" lang="ja-JP" altLang="en-US" sz="2000" dirty="0">
                <a:latin typeface="+mn-ea"/>
                <a:ea typeface="+mn-ea"/>
              </a:rPr>
              <a:t>設定に関しても、基本的にこれまでの設定がそのまま引き継がれます。</a:t>
            </a:r>
            <a:endParaRPr kumimoji="1" lang="en-US" altLang="ja-JP" sz="2000" dirty="0">
              <a:latin typeface="+mn-ea"/>
              <a:ea typeface="+mn-ea"/>
            </a:endParaRPr>
          </a:p>
          <a:p>
            <a:r>
              <a:rPr kumimoji="1" lang="ja-JP" altLang="en-US" sz="2000" dirty="0">
                <a:latin typeface="+mn-ea"/>
                <a:ea typeface="+mn-ea"/>
              </a:rPr>
              <a:t>旧ラジオボタン・チェックボックス項目は</a:t>
            </a:r>
            <a:endParaRPr kumimoji="1" lang="en-US" altLang="ja-JP" sz="2000" dirty="0">
              <a:latin typeface="+mn-ea"/>
              <a:ea typeface="+mn-ea"/>
            </a:endParaRPr>
          </a:p>
          <a:p>
            <a:r>
              <a:rPr kumimoji="1" lang="ja-JP" altLang="en-US" sz="2000" dirty="0">
                <a:latin typeface="+mn-ea"/>
                <a:ea typeface="+mn-ea"/>
              </a:rPr>
              <a:t>単数選択</a:t>
            </a:r>
            <a:r>
              <a:rPr kumimoji="1" lang="en-US" altLang="ja-JP" sz="2000" dirty="0">
                <a:latin typeface="+mn-ea"/>
                <a:ea typeface="+mn-ea"/>
              </a:rPr>
              <a:t>(</a:t>
            </a:r>
            <a:r>
              <a:rPr kumimoji="1" lang="ja-JP" altLang="en-US" sz="2000" dirty="0">
                <a:latin typeface="+mn-ea"/>
                <a:ea typeface="+mn-ea"/>
              </a:rPr>
              <a:t>プルダウン</a:t>
            </a:r>
            <a:r>
              <a:rPr kumimoji="1" lang="en-US" altLang="ja-JP" sz="2000" dirty="0">
                <a:latin typeface="+mn-ea"/>
                <a:ea typeface="+mn-ea"/>
              </a:rPr>
              <a:t>)</a:t>
            </a:r>
            <a:r>
              <a:rPr kumimoji="1" lang="ja-JP" altLang="en-US" sz="2000" dirty="0">
                <a:latin typeface="+mn-ea"/>
                <a:ea typeface="+mn-ea"/>
              </a:rPr>
              <a:t>・複数選択</a:t>
            </a:r>
            <a:r>
              <a:rPr kumimoji="1" lang="en-US" altLang="ja-JP" sz="2000" dirty="0">
                <a:latin typeface="+mn-ea"/>
                <a:ea typeface="+mn-ea"/>
              </a:rPr>
              <a:t>(</a:t>
            </a:r>
            <a:r>
              <a:rPr kumimoji="1" lang="ja-JP" altLang="en-US" sz="2000" dirty="0">
                <a:latin typeface="+mn-ea"/>
                <a:ea typeface="+mn-ea"/>
              </a:rPr>
              <a:t>プルダウン</a:t>
            </a:r>
            <a:r>
              <a:rPr kumimoji="1" lang="en-US" altLang="ja-JP" sz="2000" dirty="0">
                <a:latin typeface="+mn-ea"/>
                <a:ea typeface="+mn-ea"/>
              </a:rPr>
              <a:t>)</a:t>
            </a:r>
            <a:r>
              <a:rPr kumimoji="1" lang="ja-JP" altLang="en-US" sz="2000" dirty="0">
                <a:latin typeface="+mn-ea"/>
                <a:ea typeface="+mn-ea"/>
              </a:rPr>
              <a:t>に置き換わります。</a:t>
            </a:r>
            <a:endParaRPr kumimoji="1" lang="en-US" altLang="ja-JP" sz="2000" dirty="0">
              <a:latin typeface="+mn-ea"/>
              <a:ea typeface="+mn-ea"/>
            </a:endParaRPr>
          </a:p>
        </p:txBody>
      </p:sp>
      <p:pic>
        <p:nvPicPr>
          <p:cNvPr id="6" name="図 5">
            <a:extLst>
              <a:ext uri="{FF2B5EF4-FFF2-40B4-BE49-F238E27FC236}">
                <a16:creationId xmlns:a16="http://schemas.microsoft.com/office/drawing/2014/main" id="{8AA1C44D-8388-4674-B535-01983CC199FE}"/>
              </a:ext>
            </a:extLst>
          </p:cNvPr>
          <p:cNvPicPr>
            <a:picLocks noChangeAspect="1"/>
          </p:cNvPicPr>
          <p:nvPr/>
        </p:nvPicPr>
        <p:blipFill>
          <a:blip r:embed="rId2"/>
          <a:stretch>
            <a:fillRect/>
          </a:stretch>
        </p:blipFill>
        <p:spPr>
          <a:xfrm>
            <a:off x="159097" y="2002402"/>
            <a:ext cx="6054272" cy="2477909"/>
          </a:xfrm>
          <a:prstGeom prst="rect">
            <a:avLst/>
          </a:prstGeom>
        </p:spPr>
      </p:pic>
      <p:pic>
        <p:nvPicPr>
          <p:cNvPr id="18" name="図 17">
            <a:extLst>
              <a:ext uri="{FF2B5EF4-FFF2-40B4-BE49-F238E27FC236}">
                <a16:creationId xmlns:a16="http://schemas.microsoft.com/office/drawing/2014/main" id="{9BCCD7C4-9800-4BE0-911F-B22E53F23509}"/>
              </a:ext>
            </a:extLst>
          </p:cNvPr>
          <p:cNvPicPr>
            <a:picLocks noChangeAspect="1"/>
          </p:cNvPicPr>
          <p:nvPr/>
        </p:nvPicPr>
        <p:blipFill>
          <a:blip r:embed="rId3"/>
          <a:stretch>
            <a:fillRect/>
          </a:stretch>
        </p:blipFill>
        <p:spPr>
          <a:xfrm>
            <a:off x="1579565" y="3828691"/>
            <a:ext cx="5788925" cy="2760460"/>
          </a:xfrm>
          <a:prstGeom prst="rect">
            <a:avLst/>
          </a:prstGeom>
        </p:spPr>
      </p:pic>
      <p:cxnSp>
        <p:nvCxnSpPr>
          <p:cNvPr id="20" name="コネクタ: カギ線 19">
            <a:extLst>
              <a:ext uri="{FF2B5EF4-FFF2-40B4-BE49-F238E27FC236}">
                <a16:creationId xmlns:a16="http://schemas.microsoft.com/office/drawing/2014/main" id="{ED18A6A2-D048-479A-B60A-2439D95B0D15}"/>
              </a:ext>
            </a:extLst>
          </p:cNvPr>
          <p:cNvCxnSpPr>
            <a:cxnSpLocks/>
          </p:cNvCxnSpPr>
          <p:nvPr/>
        </p:nvCxnSpPr>
        <p:spPr>
          <a:xfrm rot="16200000" flipH="1">
            <a:off x="490805" y="4590512"/>
            <a:ext cx="1211382" cy="966137"/>
          </a:xfrm>
          <a:prstGeom prst="bentConnector3">
            <a:avLst>
              <a:gd name="adj1" fmla="val 10032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5B25CA01-693E-45CC-8F80-9F8144FE2155}"/>
              </a:ext>
            </a:extLst>
          </p:cNvPr>
          <p:cNvSpPr/>
          <p:nvPr/>
        </p:nvSpPr>
        <p:spPr>
          <a:xfrm>
            <a:off x="5879405" y="2007223"/>
            <a:ext cx="333964" cy="327935"/>
          </a:xfrm>
          <a:prstGeom prst="ellipse">
            <a:avLst/>
          </a:prstGeom>
          <a:solidFill>
            <a:schemeClr val="bg1"/>
          </a:solidFill>
          <a:ln>
            <a:solidFill>
              <a:schemeClr val="bg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旧</a:t>
            </a:r>
          </a:p>
        </p:txBody>
      </p:sp>
      <p:sp>
        <p:nvSpPr>
          <p:cNvPr id="27" name="楕円 26">
            <a:extLst>
              <a:ext uri="{FF2B5EF4-FFF2-40B4-BE49-F238E27FC236}">
                <a16:creationId xmlns:a16="http://schemas.microsoft.com/office/drawing/2014/main" id="{956BE5CF-4664-4886-A0C1-26F1545409B7}"/>
              </a:ext>
            </a:extLst>
          </p:cNvPr>
          <p:cNvSpPr/>
          <p:nvPr/>
        </p:nvSpPr>
        <p:spPr>
          <a:xfrm>
            <a:off x="6242482" y="3828691"/>
            <a:ext cx="333964" cy="327935"/>
          </a:xfrm>
          <a:prstGeom prst="ellipse">
            <a:avLst/>
          </a:prstGeom>
          <a:solidFill>
            <a:schemeClr val="bg1"/>
          </a:solidFill>
          <a:ln>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a:t>
            </a:r>
          </a:p>
        </p:txBody>
      </p:sp>
      <p:grpSp>
        <p:nvGrpSpPr>
          <p:cNvPr id="34" name="グループ化 33">
            <a:extLst>
              <a:ext uri="{FF2B5EF4-FFF2-40B4-BE49-F238E27FC236}">
                <a16:creationId xmlns:a16="http://schemas.microsoft.com/office/drawing/2014/main" id="{C0AD1657-C549-42A1-ABAD-37C3B3D0C45E}"/>
              </a:ext>
            </a:extLst>
          </p:cNvPr>
          <p:cNvGrpSpPr/>
          <p:nvPr/>
        </p:nvGrpSpPr>
        <p:grpSpPr>
          <a:xfrm>
            <a:off x="6507589" y="2082529"/>
            <a:ext cx="2538857" cy="4506622"/>
            <a:chOff x="6507590" y="2157644"/>
            <a:chExt cx="2538857" cy="4506622"/>
          </a:xfrm>
        </p:grpSpPr>
        <p:pic>
          <p:nvPicPr>
            <p:cNvPr id="29" name="図 28">
              <a:extLst>
                <a:ext uri="{FF2B5EF4-FFF2-40B4-BE49-F238E27FC236}">
                  <a16:creationId xmlns:a16="http://schemas.microsoft.com/office/drawing/2014/main" id="{EC93505B-2C8B-4AA8-9E75-BFBC3CA83012}"/>
                </a:ext>
              </a:extLst>
            </p:cNvPr>
            <p:cNvPicPr>
              <a:picLocks noChangeAspect="1"/>
            </p:cNvPicPr>
            <p:nvPr/>
          </p:nvPicPr>
          <p:blipFill rotWithShape="1">
            <a:blip r:embed="rId4"/>
            <a:srcRect t="3095"/>
            <a:stretch/>
          </p:blipFill>
          <p:spPr>
            <a:xfrm>
              <a:off x="6605560" y="2418381"/>
              <a:ext cx="2379342" cy="4099016"/>
            </a:xfrm>
            <a:prstGeom prst="rect">
              <a:avLst/>
            </a:prstGeom>
            <a:ln>
              <a:solidFill>
                <a:schemeClr val="bg1">
                  <a:lumMod val="50000"/>
                </a:schemeClr>
              </a:solidFill>
            </a:ln>
          </p:spPr>
        </p:pic>
        <p:sp>
          <p:nvSpPr>
            <p:cNvPr id="32" name="四角形: 角を丸くする 31">
              <a:extLst>
                <a:ext uri="{FF2B5EF4-FFF2-40B4-BE49-F238E27FC236}">
                  <a16:creationId xmlns:a16="http://schemas.microsoft.com/office/drawing/2014/main" id="{9962B1F7-2574-4A39-AAA6-F4350C5F01D1}"/>
                </a:ext>
              </a:extLst>
            </p:cNvPr>
            <p:cNvSpPr/>
            <p:nvPr/>
          </p:nvSpPr>
          <p:spPr>
            <a:xfrm>
              <a:off x="6544015" y="5878865"/>
              <a:ext cx="2502432" cy="785401"/>
            </a:xfrm>
            <a:prstGeom prst="round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項目をタップすると下に</a:t>
              </a:r>
              <a:endParaRPr kumimoji="1" lang="en-US" altLang="ja-JP" dirty="0">
                <a:solidFill>
                  <a:schemeClr val="tx1"/>
                </a:solidFill>
              </a:endParaRPr>
            </a:p>
            <a:p>
              <a:pPr algn="ctr"/>
              <a:r>
                <a:rPr kumimoji="1" lang="ja-JP" altLang="en-US" dirty="0">
                  <a:solidFill>
                    <a:schemeClr val="tx1"/>
                  </a:solidFill>
                </a:rPr>
                <a:t>選択肢のプルダウンが</a:t>
              </a:r>
              <a:endParaRPr kumimoji="1" lang="en-US" altLang="ja-JP" dirty="0">
                <a:solidFill>
                  <a:schemeClr val="tx1"/>
                </a:solidFill>
              </a:endParaRPr>
            </a:p>
            <a:p>
              <a:pPr algn="ctr"/>
              <a:r>
                <a:rPr kumimoji="1" lang="ja-JP" altLang="en-US" dirty="0">
                  <a:solidFill>
                    <a:schemeClr val="tx1"/>
                  </a:solidFill>
                </a:rPr>
                <a:t>出てきます</a:t>
              </a:r>
              <a:endParaRPr kumimoji="1" lang="en-US" altLang="ja-JP" dirty="0">
                <a:solidFill>
                  <a:schemeClr val="tx1"/>
                </a:solidFill>
              </a:endParaRPr>
            </a:p>
          </p:txBody>
        </p:sp>
        <p:sp>
          <p:nvSpPr>
            <p:cNvPr id="33" name="テキスト ボックス 32">
              <a:extLst>
                <a:ext uri="{FF2B5EF4-FFF2-40B4-BE49-F238E27FC236}">
                  <a16:creationId xmlns:a16="http://schemas.microsoft.com/office/drawing/2014/main" id="{EBABB1A3-F033-4519-A3DF-04C4F317DB37}"/>
                </a:ext>
              </a:extLst>
            </p:cNvPr>
            <p:cNvSpPr txBox="1"/>
            <p:nvPr/>
          </p:nvSpPr>
          <p:spPr>
            <a:xfrm>
              <a:off x="6507590" y="2157644"/>
              <a:ext cx="1082348" cy="307777"/>
            </a:xfrm>
            <a:prstGeom prst="rect">
              <a:avLst/>
            </a:prstGeom>
            <a:noFill/>
          </p:spPr>
          <p:txBody>
            <a:bodyPr wrap="none" rtlCol="0">
              <a:spAutoFit/>
            </a:bodyPr>
            <a:lstStyle/>
            <a:p>
              <a:r>
                <a:rPr kumimoji="1" lang="ja-JP" altLang="en-US" b="1" dirty="0">
                  <a:latin typeface="+mn-ea"/>
                  <a:ea typeface="+mn-ea"/>
                </a:rPr>
                <a:t>報告書作成</a:t>
              </a:r>
              <a:endParaRPr kumimoji="1" lang="en-US" altLang="ja-JP" b="1" dirty="0">
                <a:latin typeface="+mn-ea"/>
                <a:ea typeface="+mn-ea"/>
              </a:endParaRPr>
            </a:p>
          </p:txBody>
        </p:sp>
      </p:grpSp>
    </p:spTree>
    <p:extLst>
      <p:ext uri="{BB962C8B-B14F-4D97-AF65-F5344CB8AC3E}">
        <p14:creationId xmlns:p14="http://schemas.microsoft.com/office/powerpoint/2010/main" val="587540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C0FC2A-F501-48C4-9991-88ACF034B764}"/>
              </a:ext>
            </a:extLst>
          </p:cNvPr>
          <p:cNvSpPr>
            <a:spLocks noGrp="1"/>
          </p:cNvSpPr>
          <p:nvPr>
            <p:ph type="title"/>
          </p:nvPr>
        </p:nvSpPr>
        <p:spPr/>
        <p:txBody>
          <a:bodyPr/>
          <a:lstStyle/>
          <a:p>
            <a:r>
              <a:rPr kumimoji="1" lang="ja-JP" altLang="en-US" dirty="0"/>
              <a:t>その他の変更点① エラー時の警告</a:t>
            </a:r>
          </a:p>
        </p:txBody>
      </p:sp>
      <p:sp>
        <p:nvSpPr>
          <p:cNvPr id="4" name="テキスト ボックス 3">
            <a:extLst>
              <a:ext uri="{FF2B5EF4-FFF2-40B4-BE49-F238E27FC236}">
                <a16:creationId xmlns:a16="http://schemas.microsoft.com/office/drawing/2014/main" id="{55DEED33-991F-47DE-87A9-DC33C8246AE5}"/>
              </a:ext>
            </a:extLst>
          </p:cNvPr>
          <p:cNvSpPr txBox="1"/>
          <p:nvPr/>
        </p:nvSpPr>
        <p:spPr>
          <a:xfrm>
            <a:off x="120615" y="760639"/>
            <a:ext cx="8733233" cy="707886"/>
          </a:xfrm>
          <a:prstGeom prst="rect">
            <a:avLst/>
          </a:prstGeom>
          <a:noFill/>
        </p:spPr>
        <p:txBody>
          <a:bodyPr wrap="square" rtlCol="0">
            <a:spAutoFit/>
          </a:bodyPr>
          <a:lstStyle/>
          <a:p>
            <a:r>
              <a:rPr kumimoji="1" lang="ja-JP" altLang="en-US" sz="2000" dirty="0">
                <a:latin typeface="+mn-ea"/>
                <a:ea typeface="+mn-ea"/>
              </a:rPr>
              <a:t>エラーが出た際に、ポップアップで警告が出るだけでなく</a:t>
            </a:r>
            <a:endParaRPr kumimoji="1" lang="en-US" altLang="ja-JP" sz="2000" dirty="0">
              <a:latin typeface="+mn-ea"/>
              <a:ea typeface="+mn-ea"/>
            </a:endParaRPr>
          </a:p>
          <a:p>
            <a:r>
              <a:rPr kumimoji="1" lang="ja-JP" altLang="en-US" sz="2000" dirty="0">
                <a:latin typeface="+mn-ea"/>
                <a:ea typeface="+mn-ea"/>
              </a:rPr>
              <a:t>どの項目がエラーだったのか分かりやすく表示されるようになります。</a:t>
            </a:r>
            <a:endParaRPr kumimoji="1" lang="en-US" altLang="ja-JP" sz="2000" dirty="0">
              <a:latin typeface="+mn-ea"/>
              <a:ea typeface="+mn-ea"/>
            </a:endParaRPr>
          </a:p>
        </p:txBody>
      </p:sp>
      <p:pic>
        <p:nvPicPr>
          <p:cNvPr id="8" name="図 7">
            <a:extLst>
              <a:ext uri="{FF2B5EF4-FFF2-40B4-BE49-F238E27FC236}">
                <a16:creationId xmlns:a16="http://schemas.microsoft.com/office/drawing/2014/main" id="{D3A59ED2-B485-4B90-A690-48DFF734DE92}"/>
              </a:ext>
            </a:extLst>
          </p:cNvPr>
          <p:cNvPicPr>
            <a:picLocks noChangeAspect="1"/>
          </p:cNvPicPr>
          <p:nvPr/>
        </p:nvPicPr>
        <p:blipFill rotWithShape="1">
          <a:blip r:embed="rId2"/>
          <a:srcRect t="3492"/>
          <a:stretch/>
        </p:blipFill>
        <p:spPr>
          <a:xfrm>
            <a:off x="3193794" y="1592005"/>
            <a:ext cx="2747489" cy="4713859"/>
          </a:xfrm>
          <a:prstGeom prst="rect">
            <a:avLst/>
          </a:prstGeom>
          <a:ln>
            <a:solidFill>
              <a:schemeClr val="bg1">
                <a:lumMod val="50000"/>
              </a:schemeClr>
            </a:solidFill>
          </a:ln>
        </p:spPr>
      </p:pic>
      <p:sp>
        <p:nvSpPr>
          <p:cNvPr id="13" name="二等辺三角形 12">
            <a:extLst>
              <a:ext uri="{FF2B5EF4-FFF2-40B4-BE49-F238E27FC236}">
                <a16:creationId xmlns:a16="http://schemas.microsoft.com/office/drawing/2014/main" id="{A8FC1002-37D2-4C0E-9FBC-E65F4D8D4BA3}"/>
              </a:ext>
            </a:extLst>
          </p:cNvPr>
          <p:cNvSpPr/>
          <p:nvPr/>
        </p:nvSpPr>
        <p:spPr>
          <a:xfrm rot="5400000">
            <a:off x="2781853" y="3817989"/>
            <a:ext cx="468086" cy="22315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EF047E1C-0490-49C0-8057-D67B169D5B7C}"/>
              </a:ext>
            </a:extLst>
          </p:cNvPr>
          <p:cNvSpPr/>
          <p:nvPr/>
        </p:nvSpPr>
        <p:spPr>
          <a:xfrm rot="5400000">
            <a:off x="5902978" y="3817990"/>
            <a:ext cx="468086" cy="22315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4F4F7D5-2ABF-4458-91AF-556BB5372484}"/>
              </a:ext>
            </a:extLst>
          </p:cNvPr>
          <p:cNvGrpSpPr/>
          <p:nvPr/>
        </p:nvGrpSpPr>
        <p:grpSpPr>
          <a:xfrm>
            <a:off x="103674" y="1592007"/>
            <a:ext cx="2733998" cy="4713857"/>
            <a:chOff x="95082" y="1533805"/>
            <a:chExt cx="2733998" cy="4713857"/>
          </a:xfrm>
        </p:grpSpPr>
        <p:pic>
          <p:nvPicPr>
            <p:cNvPr id="12" name="図 11">
              <a:extLst>
                <a:ext uri="{FF2B5EF4-FFF2-40B4-BE49-F238E27FC236}">
                  <a16:creationId xmlns:a16="http://schemas.microsoft.com/office/drawing/2014/main" id="{CE25CB8E-8EB3-4883-A1CB-8631B6406D79}"/>
                </a:ext>
              </a:extLst>
            </p:cNvPr>
            <p:cNvPicPr>
              <a:picLocks noChangeAspect="1"/>
            </p:cNvPicPr>
            <p:nvPr/>
          </p:nvPicPr>
          <p:blipFill rotWithShape="1">
            <a:blip r:embed="rId3"/>
            <a:srcRect t="3016"/>
            <a:stretch/>
          </p:blipFill>
          <p:spPr>
            <a:xfrm>
              <a:off x="95082" y="1533805"/>
              <a:ext cx="2733998" cy="4713857"/>
            </a:xfrm>
            <a:prstGeom prst="rect">
              <a:avLst/>
            </a:prstGeom>
            <a:ln>
              <a:solidFill>
                <a:schemeClr val="bg1">
                  <a:lumMod val="50000"/>
                </a:schemeClr>
              </a:solidFill>
            </a:ln>
          </p:spPr>
        </p:pic>
        <p:sp>
          <p:nvSpPr>
            <p:cNvPr id="16" name="吹き出し: 角を丸めた四角形 15">
              <a:extLst>
                <a:ext uri="{FF2B5EF4-FFF2-40B4-BE49-F238E27FC236}">
                  <a16:creationId xmlns:a16="http://schemas.microsoft.com/office/drawing/2014/main" id="{E3A456B0-1D47-47DA-9F9F-25938AA969B4}"/>
                </a:ext>
              </a:extLst>
            </p:cNvPr>
            <p:cNvSpPr/>
            <p:nvPr/>
          </p:nvSpPr>
          <p:spPr>
            <a:xfrm>
              <a:off x="112023" y="2989848"/>
              <a:ext cx="2686626" cy="770991"/>
            </a:xfrm>
            <a:prstGeom prst="wedgeRoundRectCallout">
              <a:avLst>
                <a:gd name="adj1" fmla="val 22984"/>
                <a:gd name="adj2" fmla="val -83499"/>
                <a:gd name="adj3" fmla="val 16667"/>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例えば必須入力項目を</a:t>
              </a:r>
              <a:endParaRPr kumimoji="1" lang="en-US" altLang="ja-JP" dirty="0">
                <a:solidFill>
                  <a:schemeClr val="tx1"/>
                </a:solidFill>
              </a:endParaRPr>
            </a:p>
            <a:p>
              <a:pPr algn="ctr"/>
              <a:r>
                <a:rPr kumimoji="1" lang="ja-JP" altLang="en-US" dirty="0">
                  <a:solidFill>
                    <a:schemeClr val="tx1"/>
                  </a:solidFill>
                </a:rPr>
                <a:t>未入力のまま報告書を送信！</a:t>
              </a:r>
            </a:p>
          </p:txBody>
        </p:sp>
        <p:sp>
          <p:nvSpPr>
            <p:cNvPr id="17" name="正方形/長方形 16">
              <a:extLst>
                <a:ext uri="{FF2B5EF4-FFF2-40B4-BE49-F238E27FC236}">
                  <a16:creationId xmlns:a16="http://schemas.microsoft.com/office/drawing/2014/main" id="{EB755F63-0B9A-430A-A9D5-A1EE948348CF}"/>
                </a:ext>
              </a:extLst>
            </p:cNvPr>
            <p:cNvSpPr/>
            <p:nvPr/>
          </p:nvSpPr>
          <p:spPr>
            <a:xfrm>
              <a:off x="2453139" y="2122751"/>
              <a:ext cx="345510" cy="282992"/>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四角形: 角を丸くする 17">
            <a:extLst>
              <a:ext uri="{FF2B5EF4-FFF2-40B4-BE49-F238E27FC236}">
                <a16:creationId xmlns:a16="http://schemas.microsoft.com/office/drawing/2014/main" id="{1352A21D-AE5B-469C-A7DF-16999F723DB0}"/>
              </a:ext>
            </a:extLst>
          </p:cNvPr>
          <p:cNvSpPr/>
          <p:nvPr/>
        </p:nvSpPr>
        <p:spPr>
          <a:xfrm>
            <a:off x="3327085" y="5927079"/>
            <a:ext cx="2489832" cy="573334"/>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これまではポップアップが</a:t>
            </a:r>
            <a:endParaRPr kumimoji="1" lang="en-US" altLang="ja-JP" dirty="0">
              <a:solidFill>
                <a:schemeClr val="tx1"/>
              </a:solidFill>
            </a:endParaRPr>
          </a:p>
          <a:p>
            <a:pPr algn="ctr"/>
            <a:r>
              <a:rPr kumimoji="1" lang="ja-JP" altLang="en-US" dirty="0">
                <a:solidFill>
                  <a:schemeClr val="tx1"/>
                </a:solidFill>
              </a:rPr>
              <a:t>出るだけでしたが</a:t>
            </a:r>
            <a:r>
              <a:rPr kumimoji="1" lang="en-US" altLang="ja-JP" dirty="0">
                <a:solidFill>
                  <a:schemeClr val="tx1"/>
                </a:solidFill>
              </a:rPr>
              <a:t>…</a:t>
            </a:r>
            <a:endParaRPr kumimoji="1" lang="ja-JP" altLang="en-US" dirty="0">
              <a:solidFill>
                <a:schemeClr val="tx1"/>
              </a:solidFill>
            </a:endParaRPr>
          </a:p>
        </p:txBody>
      </p:sp>
      <p:grpSp>
        <p:nvGrpSpPr>
          <p:cNvPr id="22" name="グループ化 21">
            <a:extLst>
              <a:ext uri="{FF2B5EF4-FFF2-40B4-BE49-F238E27FC236}">
                <a16:creationId xmlns:a16="http://schemas.microsoft.com/office/drawing/2014/main" id="{D6F517A6-894C-4E9C-85AA-591C2B66883F}"/>
              </a:ext>
            </a:extLst>
          </p:cNvPr>
          <p:cNvGrpSpPr/>
          <p:nvPr/>
        </p:nvGrpSpPr>
        <p:grpSpPr>
          <a:xfrm>
            <a:off x="6314922" y="1592005"/>
            <a:ext cx="2725080" cy="4909801"/>
            <a:chOff x="6306897" y="1729749"/>
            <a:chExt cx="2725080" cy="4909801"/>
          </a:xfrm>
        </p:grpSpPr>
        <p:pic>
          <p:nvPicPr>
            <p:cNvPr id="10" name="図 9">
              <a:extLst>
                <a:ext uri="{FF2B5EF4-FFF2-40B4-BE49-F238E27FC236}">
                  <a16:creationId xmlns:a16="http://schemas.microsoft.com/office/drawing/2014/main" id="{B3D926C1-FD3B-46B7-B675-1E3239C48F49}"/>
                </a:ext>
              </a:extLst>
            </p:cNvPr>
            <p:cNvPicPr>
              <a:picLocks noChangeAspect="1"/>
            </p:cNvPicPr>
            <p:nvPr/>
          </p:nvPicPr>
          <p:blipFill rotWithShape="1">
            <a:blip r:embed="rId4"/>
            <a:srcRect t="2699"/>
            <a:stretch/>
          </p:blipFill>
          <p:spPr>
            <a:xfrm>
              <a:off x="6306897" y="1729749"/>
              <a:ext cx="2725080" cy="4713859"/>
            </a:xfrm>
            <a:prstGeom prst="rect">
              <a:avLst/>
            </a:prstGeom>
            <a:ln>
              <a:solidFill>
                <a:schemeClr val="bg1">
                  <a:lumMod val="50000"/>
                </a:schemeClr>
              </a:solidFill>
            </a:ln>
          </p:spPr>
        </p:pic>
        <p:sp>
          <p:nvSpPr>
            <p:cNvPr id="21" name="四角形: 角を丸くする 20">
              <a:extLst>
                <a:ext uri="{FF2B5EF4-FFF2-40B4-BE49-F238E27FC236}">
                  <a16:creationId xmlns:a16="http://schemas.microsoft.com/office/drawing/2014/main" id="{2CFC2ED0-BEED-456E-994B-E68010C8D8BC}"/>
                </a:ext>
              </a:extLst>
            </p:cNvPr>
            <p:cNvSpPr/>
            <p:nvPr/>
          </p:nvSpPr>
          <p:spPr>
            <a:xfrm>
              <a:off x="6360291" y="5939829"/>
              <a:ext cx="2618291" cy="699721"/>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エラーが出た項目と内容が</a:t>
              </a:r>
              <a:endParaRPr kumimoji="1" lang="en-US" altLang="ja-JP" dirty="0">
                <a:solidFill>
                  <a:schemeClr val="tx1"/>
                </a:solidFill>
              </a:endParaRPr>
            </a:p>
            <a:p>
              <a:pPr algn="ctr"/>
              <a:r>
                <a:rPr kumimoji="1" lang="ja-JP" altLang="en-US" dirty="0">
                  <a:solidFill>
                    <a:schemeClr val="tx1"/>
                  </a:solidFill>
                </a:rPr>
                <a:t>一目でわかるようになります</a:t>
              </a:r>
            </a:p>
          </p:txBody>
        </p:sp>
      </p:grpSp>
      <p:sp>
        <p:nvSpPr>
          <p:cNvPr id="23" name="正方形/長方形 22">
            <a:extLst>
              <a:ext uri="{FF2B5EF4-FFF2-40B4-BE49-F238E27FC236}">
                <a16:creationId xmlns:a16="http://schemas.microsoft.com/office/drawing/2014/main" id="{7B4663BB-C726-468B-8934-E64A8D71C6A8}"/>
              </a:ext>
            </a:extLst>
          </p:cNvPr>
          <p:cNvSpPr/>
          <p:nvPr/>
        </p:nvSpPr>
        <p:spPr>
          <a:xfrm>
            <a:off x="6314921" y="1898136"/>
            <a:ext cx="2725079" cy="926707"/>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138255FB-E99B-4AC1-A028-D69170715DC7}"/>
              </a:ext>
            </a:extLst>
          </p:cNvPr>
          <p:cNvSpPr/>
          <p:nvPr/>
        </p:nvSpPr>
        <p:spPr>
          <a:xfrm>
            <a:off x="6314920" y="4163612"/>
            <a:ext cx="2725079" cy="963559"/>
          </a:xfrm>
          <a:prstGeom prst="rect">
            <a:avLst/>
          </a:prstGeom>
          <a:noFill/>
          <a:ln w="38100">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726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3544C5-993B-4217-BECE-E2431B7EFFF4}"/>
              </a:ext>
            </a:extLst>
          </p:cNvPr>
          <p:cNvSpPr>
            <a:spLocks noGrp="1"/>
          </p:cNvSpPr>
          <p:nvPr>
            <p:ph type="title"/>
          </p:nvPr>
        </p:nvSpPr>
        <p:spPr/>
        <p:txBody>
          <a:bodyPr/>
          <a:lstStyle/>
          <a:p>
            <a:r>
              <a:rPr kumimoji="1" lang="ja-JP" altLang="en-US" dirty="0"/>
              <a:t>その他の変更点② 制限文字数を超過した場合</a:t>
            </a:r>
          </a:p>
        </p:txBody>
      </p:sp>
      <p:sp>
        <p:nvSpPr>
          <p:cNvPr id="3" name="テキスト ボックス 2">
            <a:extLst>
              <a:ext uri="{FF2B5EF4-FFF2-40B4-BE49-F238E27FC236}">
                <a16:creationId xmlns:a16="http://schemas.microsoft.com/office/drawing/2014/main" id="{59C6FC6E-25C2-44DC-8F3A-8753B5B98CA4}"/>
              </a:ext>
            </a:extLst>
          </p:cNvPr>
          <p:cNvSpPr txBox="1"/>
          <p:nvPr/>
        </p:nvSpPr>
        <p:spPr>
          <a:xfrm>
            <a:off x="283901" y="760639"/>
            <a:ext cx="8733233" cy="1477328"/>
          </a:xfrm>
          <a:prstGeom prst="rect">
            <a:avLst/>
          </a:prstGeom>
          <a:noFill/>
        </p:spPr>
        <p:txBody>
          <a:bodyPr wrap="square" rtlCol="0">
            <a:spAutoFit/>
          </a:bodyPr>
          <a:lstStyle/>
          <a:p>
            <a:r>
              <a:rPr kumimoji="1" lang="ja-JP" altLang="en-US" sz="2000" dirty="0">
                <a:latin typeface="+mn-ea"/>
                <a:ea typeface="+mn-ea"/>
              </a:rPr>
              <a:t>テキスト・テキストエリア・電話番号の項目において</a:t>
            </a:r>
            <a:endParaRPr kumimoji="1" lang="en-US" altLang="ja-JP" sz="2000" dirty="0">
              <a:latin typeface="+mn-ea"/>
              <a:ea typeface="+mn-ea"/>
            </a:endParaRPr>
          </a:p>
          <a:p>
            <a:r>
              <a:rPr kumimoji="1" lang="ja-JP" altLang="en-US" sz="2000" dirty="0">
                <a:latin typeface="+mn-ea"/>
                <a:ea typeface="+mn-ea"/>
              </a:rPr>
              <a:t>制限文字数を超えた文字列を入力できるようになりました。</a:t>
            </a:r>
            <a:endParaRPr kumimoji="1" lang="en-US" altLang="ja-JP" sz="2000" dirty="0">
              <a:latin typeface="+mn-ea"/>
              <a:ea typeface="+mn-ea"/>
            </a:endParaRPr>
          </a:p>
          <a:p>
            <a:endParaRPr kumimoji="1" lang="en-US" altLang="ja-JP" sz="1000" dirty="0">
              <a:latin typeface="+mn-ea"/>
              <a:ea typeface="+mn-ea"/>
            </a:endParaRPr>
          </a:p>
          <a:p>
            <a:r>
              <a:rPr kumimoji="1" lang="ja-JP" altLang="en-US" sz="2000" dirty="0">
                <a:latin typeface="+mn-ea"/>
                <a:ea typeface="+mn-ea"/>
              </a:rPr>
              <a:t>文字数を超過した文章をコピー＆ペーストした後、</a:t>
            </a:r>
            <a:endParaRPr kumimoji="1" lang="en-US" altLang="ja-JP" sz="2000" dirty="0">
              <a:latin typeface="+mn-ea"/>
              <a:ea typeface="+mn-ea"/>
            </a:endParaRPr>
          </a:p>
          <a:p>
            <a:r>
              <a:rPr kumimoji="1" lang="ja-JP" altLang="en-US" sz="2000" dirty="0">
                <a:latin typeface="+mn-ea"/>
                <a:ea typeface="+mn-ea"/>
              </a:rPr>
              <a:t>報告書上でテキストを推敲することが可能です。</a:t>
            </a:r>
            <a:endParaRPr kumimoji="1" lang="en-US" altLang="ja-JP" sz="2000" dirty="0">
              <a:latin typeface="+mn-ea"/>
              <a:ea typeface="+mn-ea"/>
            </a:endParaRPr>
          </a:p>
        </p:txBody>
      </p:sp>
      <p:pic>
        <p:nvPicPr>
          <p:cNvPr id="8" name="図 7">
            <a:extLst>
              <a:ext uri="{FF2B5EF4-FFF2-40B4-BE49-F238E27FC236}">
                <a16:creationId xmlns:a16="http://schemas.microsoft.com/office/drawing/2014/main" id="{B8CFA775-AF80-40FB-80DA-EB4E09FF09C8}"/>
              </a:ext>
            </a:extLst>
          </p:cNvPr>
          <p:cNvPicPr>
            <a:picLocks noChangeAspect="1"/>
          </p:cNvPicPr>
          <p:nvPr/>
        </p:nvPicPr>
        <p:blipFill rotWithShape="1">
          <a:blip r:embed="rId2"/>
          <a:srcRect t="10080" b="39285"/>
          <a:stretch/>
        </p:blipFill>
        <p:spPr>
          <a:xfrm>
            <a:off x="283901" y="2574472"/>
            <a:ext cx="3857625" cy="3472544"/>
          </a:xfrm>
          <a:prstGeom prst="rect">
            <a:avLst/>
          </a:prstGeom>
        </p:spPr>
      </p:pic>
      <p:sp>
        <p:nvSpPr>
          <p:cNvPr id="10" name="テキスト ボックス 9">
            <a:extLst>
              <a:ext uri="{FF2B5EF4-FFF2-40B4-BE49-F238E27FC236}">
                <a16:creationId xmlns:a16="http://schemas.microsoft.com/office/drawing/2014/main" id="{60B60796-C3BA-4721-859F-677D182723D7}"/>
              </a:ext>
            </a:extLst>
          </p:cNvPr>
          <p:cNvSpPr txBox="1"/>
          <p:nvPr/>
        </p:nvSpPr>
        <p:spPr>
          <a:xfrm>
            <a:off x="4278781" y="3649024"/>
            <a:ext cx="4859600" cy="1323439"/>
          </a:xfrm>
          <a:prstGeom prst="rect">
            <a:avLst/>
          </a:prstGeom>
          <a:noFill/>
        </p:spPr>
        <p:txBody>
          <a:bodyPr wrap="square" rtlCol="0">
            <a:spAutoFit/>
          </a:bodyPr>
          <a:lstStyle/>
          <a:p>
            <a:r>
              <a:rPr kumimoji="1" lang="ja-JP" altLang="en-US" sz="2000" dirty="0">
                <a:latin typeface="+mn-ea"/>
                <a:ea typeface="+mn-ea"/>
              </a:rPr>
              <a:t>文字数を超過した場合でも</a:t>
            </a:r>
            <a:endParaRPr kumimoji="1" lang="en-US" altLang="ja-JP" sz="2000" dirty="0">
              <a:latin typeface="+mn-ea"/>
              <a:ea typeface="+mn-ea"/>
            </a:endParaRPr>
          </a:p>
          <a:p>
            <a:r>
              <a:rPr kumimoji="1" lang="ja-JP" altLang="en-US" sz="2000" dirty="0">
                <a:latin typeface="+mn-ea"/>
                <a:ea typeface="+mn-ea"/>
              </a:rPr>
              <a:t>入力自体は可能ですが、</a:t>
            </a:r>
            <a:endParaRPr kumimoji="1" lang="en-US" altLang="ja-JP" sz="2000" dirty="0">
              <a:latin typeface="+mn-ea"/>
              <a:ea typeface="+mn-ea"/>
            </a:endParaRPr>
          </a:p>
          <a:p>
            <a:r>
              <a:rPr kumimoji="1" lang="ja-JP" altLang="en-US" sz="2000" dirty="0">
                <a:latin typeface="+mn-ea"/>
                <a:ea typeface="+mn-ea"/>
              </a:rPr>
              <a:t>エラー表示が出て</a:t>
            </a:r>
            <a:endParaRPr kumimoji="1" lang="en-US" altLang="ja-JP" sz="2000" dirty="0">
              <a:latin typeface="+mn-ea"/>
              <a:ea typeface="+mn-ea"/>
            </a:endParaRPr>
          </a:p>
          <a:p>
            <a:r>
              <a:rPr kumimoji="1" lang="ja-JP" altLang="en-US" sz="2000" dirty="0">
                <a:latin typeface="+mn-ea"/>
                <a:ea typeface="+mn-ea"/>
              </a:rPr>
              <a:t>報告書の送信ができない状態になります。</a:t>
            </a:r>
            <a:endParaRPr kumimoji="1" lang="en-US" altLang="ja-JP" sz="2000" dirty="0">
              <a:latin typeface="+mn-ea"/>
              <a:ea typeface="+mn-ea"/>
            </a:endParaRPr>
          </a:p>
        </p:txBody>
      </p:sp>
    </p:spTree>
    <p:extLst>
      <p:ext uri="{BB962C8B-B14F-4D97-AF65-F5344CB8AC3E}">
        <p14:creationId xmlns:p14="http://schemas.microsoft.com/office/powerpoint/2010/main" val="3496793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6E26576-3BF7-4809-8377-D2C18649226E}"/>
              </a:ext>
            </a:extLst>
          </p:cNvPr>
          <p:cNvSpPr/>
          <p:nvPr/>
        </p:nvSpPr>
        <p:spPr>
          <a:xfrm>
            <a:off x="420376" y="2191669"/>
            <a:ext cx="8303248" cy="4158343"/>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2DEC03B-D930-4F7B-9FBB-2E435E446CF8}"/>
              </a:ext>
            </a:extLst>
          </p:cNvPr>
          <p:cNvSpPr>
            <a:spLocks noGrp="1"/>
          </p:cNvSpPr>
          <p:nvPr>
            <p:ph type="title"/>
          </p:nvPr>
        </p:nvSpPr>
        <p:spPr/>
        <p:txBody>
          <a:bodyPr/>
          <a:lstStyle/>
          <a:p>
            <a:r>
              <a:rPr kumimoji="1" lang="ja-JP" altLang="en-US" dirty="0"/>
              <a:t>アプリのアップデートについて</a:t>
            </a:r>
          </a:p>
        </p:txBody>
      </p:sp>
      <p:sp>
        <p:nvSpPr>
          <p:cNvPr id="3" name="テキスト ボックス 2">
            <a:extLst>
              <a:ext uri="{FF2B5EF4-FFF2-40B4-BE49-F238E27FC236}">
                <a16:creationId xmlns:a16="http://schemas.microsoft.com/office/drawing/2014/main" id="{160CD7B8-38F0-41F6-9E44-411805584F34}"/>
              </a:ext>
            </a:extLst>
          </p:cNvPr>
          <p:cNvSpPr txBox="1"/>
          <p:nvPr/>
        </p:nvSpPr>
        <p:spPr>
          <a:xfrm>
            <a:off x="144066" y="833069"/>
            <a:ext cx="8504633" cy="1015663"/>
          </a:xfrm>
          <a:prstGeom prst="rect">
            <a:avLst/>
          </a:prstGeom>
          <a:noFill/>
        </p:spPr>
        <p:txBody>
          <a:bodyPr wrap="square" rtlCol="0">
            <a:spAutoFit/>
          </a:bodyPr>
          <a:lstStyle/>
          <a:p>
            <a:r>
              <a:rPr kumimoji="1" lang="ja-JP" altLang="en-US" sz="2000" dirty="0">
                <a:latin typeface="+mn-ea"/>
                <a:ea typeface="+mn-ea"/>
              </a:rPr>
              <a:t>新しい機能をご利用いただくためにアプリのアップデートが必要です。</a:t>
            </a:r>
            <a:endParaRPr kumimoji="1" lang="en-US" altLang="ja-JP" sz="2000" dirty="0">
              <a:latin typeface="+mn-ea"/>
              <a:ea typeface="+mn-ea"/>
            </a:endParaRPr>
          </a:p>
          <a:p>
            <a:r>
              <a:rPr kumimoji="1" lang="ja-JP" altLang="en-US" sz="2000" dirty="0">
                <a:latin typeface="+mn-ea"/>
                <a:ea typeface="+mn-ea"/>
              </a:rPr>
              <a:t>古いバージョンでは利用できない新機能や設定があります。</a:t>
            </a:r>
            <a:endParaRPr kumimoji="1" lang="en-US" altLang="ja-JP" sz="2000" dirty="0">
              <a:latin typeface="+mn-ea"/>
              <a:ea typeface="+mn-ea"/>
            </a:endParaRPr>
          </a:p>
          <a:p>
            <a:r>
              <a:rPr kumimoji="1" lang="en-US" altLang="ja-JP" sz="2000" dirty="0">
                <a:latin typeface="+mn-ea"/>
                <a:ea typeface="+mn-ea"/>
              </a:rPr>
              <a:t>(</a:t>
            </a:r>
            <a:r>
              <a:rPr kumimoji="1" lang="ja-JP" altLang="en-US" sz="2000" dirty="0">
                <a:latin typeface="+mn-ea"/>
                <a:ea typeface="+mn-ea"/>
              </a:rPr>
              <a:t>管理サイトは自動でアップデートされます。</a:t>
            </a:r>
            <a:r>
              <a:rPr kumimoji="1" lang="en-US" altLang="ja-JP" sz="2000" dirty="0">
                <a:latin typeface="+mn-ea"/>
                <a:ea typeface="+mn-ea"/>
              </a:rPr>
              <a:t>)</a:t>
            </a:r>
          </a:p>
        </p:txBody>
      </p:sp>
      <p:sp>
        <p:nvSpPr>
          <p:cNvPr id="5" name="テキスト ボックス 4">
            <a:extLst>
              <a:ext uri="{FF2B5EF4-FFF2-40B4-BE49-F238E27FC236}">
                <a16:creationId xmlns:a16="http://schemas.microsoft.com/office/drawing/2014/main" id="{FC149ED6-202C-4A8F-9B1C-E569F35CA2C3}"/>
              </a:ext>
            </a:extLst>
          </p:cNvPr>
          <p:cNvSpPr txBox="1"/>
          <p:nvPr/>
        </p:nvSpPr>
        <p:spPr>
          <a:xfrm>
            <a:off x="633642" y="2534534"/>
            <a:ext cx="7976864" cy="3381695"/>
          </a:xfrm>
          <a:prstGeom prst="rect">
            <a:avLst/>
          </a:prstGeom>
          <a:noFill/>
        </p:spPr>
        <p:txBody>
          <a:bodyPr wrap="square" rtlCol="0">
            <a:spAutoFit/>
          </a:bodyPr>
          <a:lstStyle/>
          <a:p>
            <a:pPr>
              <a:lnSpc>
                <a:spcPct val="150000"/>
              </a:lnSpc>
            </a:pPr>
            <a:r>
              <a:rPr kumimoji="1" lang="ja-JP" altLang="en-US" sz="1800" dirty="0">
                <a:latin typeface="+mn-ea"/>
                <a:ea typeface="+mn-ea"/>
              </a:rPr>
              <a:t>アップデートを行わなかった場合</a:t>
            </a:r>
            <a:r>
              <a:rPr kumimoji="1" lang="en-US" altLang="ja-JP" sz="1800" dirty="0">
                <a:latin typeface="+mn-ea"/>
                <a:ea typeface="+mn-ea"/>
              </a:rPr>
              <a:t>…</a:t>
            </a:r>
          </a:p>
          <a:p>
            <a:pPr>
              <a:lnSpc>
                <a:spcPct val="150000"/>
              </a:lnSpc>
            </a:pPr>
            <a:r>
              <a:rPr kumimoji="1" lang="ja-JP" altLang="en-US" sz="1800" b="1" dirty="0">
                <a:latin typeface="+mn-ea"/>
                <a:ea typeface="+mn-ea"/>
              </a:rPr>
              <a:t>時間</a:t>
            </a:r>
            <a:r>
              <a:rPr kumimoji="1" lang="ja-JP" altLang="en-US" sz="1800" dirty="0">
                <a:latin typeface="+mn-ea"/>
                <a:ea typeface="+mn-ea"/>
              </a:rPr>
              <a:t> </a:t>
            </a:r>
            <a:r>
              <a:rPr kumimoji="1" lang="en-US" altLang="ja-JP" sz="1800" dirty="0">
                <a:latin typeface="+mn-ea"/>
                <a:ea typeface="+mn-ea"/>
              </a:rPr>
              <a:t>: </a:t>
            </a:r>
            <a:r>
              <a:rPr kumimoji="1" lang="ja-JP" altLang="en-US" sz="1800" dirty="0">
                <a:latin typeface="+mn-ea"/>
                <a:ea typeface="+mn-ea"/>
              </a:rPr>
              <a:t>入力間隔の設定を行っていてもその設定は適用されません</a:t>
            </a:r>
            <a:endParaRPr kumimoji="1" lang="en-US" altLang="ja-JP" sz="1800" dirty="0">
              <a:latin typeface="+mn-ea"/>
              <a:ea typeface="+mn-ea"/>
            </a:endParaRPr>
          </a:p>
          <a:p>
            <a:pPr>
              <a:lnSpc>
                <a:spcPct val="150000"/>
              </a:lnSpc>
            </a:pPr>
            <a:r>
              <a:rPr kumimoji="1" lang="ja-JP" altLang="en-US" sz="1800" b="1" dirty="0">
                <a:latin typeface="+mn-ea"/>
                <a:ea typeface="+mn-ea"/>
              </a:rPr>
              <a:t>写真 </a:t>
            </a:r>
            <a:r>
              <a:rPr kumimoji="1" lang="en-US" altLang="ja-JP" sz="1800" dirty="0">
                <a:latin typeface="+mn-ea"/>
                <a:ea typeface="+mn-ea"/>
              </a:rPr>
              <a:t>:</a:t>
            </a:r>
            <a:r>
              <a:rPr kumimoji="1" lang="ja-JP" altLang="en-US" sz="1800" dirty="0">
                <a:latin typeface="+mn-ea"/>
                <a:ea typeface="+mn-ea"/>
              </a:rPr>
              <a:t> 設定にかかわらず、基本設定に従います</a:t>
            </a:r>
          </a:p>
          <a:p>
            <a:pPr>
              <a:lnSpc>
                <a:spcPct val="150000"/>
              </a:lnSpc>
            </a:pPr>
            <a:r>
              <a:rPr kumimoji="1" lang="ja-JP" altLang="en-US" sz="1800" b="1" dirty="0">
                <a:latin typeface="+mn-ea"/>
                <a:ea typeface="+mn-ea"/>
              </a:rPr>
              <a:t>数値 </a:t>
            </a:r>
            <a:r>
              <a:rPr kumimoji="1" lang="en-US" altLang="ja-JP" sz="1800" dirty="0">
                <a:latin typeface="+mn-ea"/>
                <a:ea typeface="+mn-ea"/>
              </a:rPr>
              <a:t>: </a:t>
            </a:r>
            <a:r>
              <a:rPr kumimoji="1" lang="ja-JP" altLang="en-US" sz="1800" dirty="0">
                <a:latin typeface="+mn-ea"/>
                <a:ea typeface="+mn-ea"/>
              </a:rPr>
              <a:t>①単位が入力されるよう設定していても</a:t>
            </a:r>
            <a:r>
              <a:rPr kumimoji="1" lang="en-US" altLang="ja-JP" sz="1800" dirty="0">
                <a:latin typeface="+mn-ea"/>
                <a:ea typeface="+mn-ea"/>
              </a:rPr>
              <a:t>iOS</a:t>
            </a:r>
            <a:r>
              <a:rPr kumimoji="1" lang="ja-JP" altLang="en-US" sz="1800" dirty="0">
                <a:latin typeface="+mn-ea"/>
                <a:ea typeface="+mn-ea"/>
              </a:rPr>
              <a:t>の場合は表示されません</a:t>
            </a:r>
            <a:endParaRPr kumimoji="1" lang="en-US" altLang="ja-JP" sz="1800" dirty="0">
              <a:latin typeface="+mn-ea"/>
              <a:ea typeface="+mn-ea"/>
            </a:endParaRPr>
          </a:p>
          <a:p>
            <a:pPr>
              <a:lnSpc>
                <a:spcPct val="150000"/>
              </a:lnSpc>
            </a:pPr>
            <a:r>
              <a:rPr kumimoji="1" lang="ja-JP" altLang="en-US" sz="1800" dirty="0">
                <a:latin typeface="+mn-ea"/>
                <a:ea typeface="+mn-ea"/>
              </a:rPr>
              <a:t>　　　（</a:t>
            </a:r>
            <a:r>
              <a:rPr kumimoji="1" lang="en-US" altLang="ja-JP" sz="1800" dirty="0">
                <a:latin typeface="+mn-ea"/>
                <a:ea typeface="+mn-ea"/>
              </a:rPr>
              <a:t>Android</a:t>
            </a:r>
            <a:r>
              <a:rPr kumimoji="1" lang="ja-JP" altLang="en-US" sz="1800" dirty="0">
                <a:latin typeface="+mn-ea"/>
                <a:ea typeface="+mn-ea"/>
              </a:rPr>
              <a:t>の場合は単位も表示されます</a:t>
            </a:r>
            <a:r>
              <a:rPr kumimoji="1" lang="en-US" altLang="ja-JP" sz="1800" dirty="0">
                <a:latin typeface="+mn-ea"/>
                <a:ea typeface="+mn-ea"/>
              </a:rPr>
              <a:t>)</a:t>
            </a:r>
          </a:p>
          <a:p>
            <a:pPr>
              <a:lnSpc>
                <a:spcPct val="150000"/>
              </a:lnSpc>
            </a:pPr>
            <a:r>
              <a:rPr kumimoji="1" lang="ja-JP" altLang="en-US" sz="1800" dirty="0">
                <a:latin typeface="+mn-ea"/>
                <a:ea typeface="+mn-ea"/>
              </a:rPr>
              <a:t>　　　②入力制限を設定していてもその設定は適用されません</a:t>
            </a:r>
          </a:p>
          <a:p>
            <a:pPr>
              <a:lnSpc>
                <a:spcPct val="150000"/>
              </a:lnSpc>
            </a:pPr>
            <a:r>
              <a:rPr kumimoji="1" lang="ja-JP" altLang="en-US" sz="1800" b="1" dirty="0">
                <a:latin typeface="+mn-ea"/>
                <a:ea typeface="+mn-ea"/>
              </a:rPr>
              <a:t>単数</a:t>
            </a:r>
            <a:r>
              <a:rPr kumimoji="1" lang="en-US" altLang="ja-JP" sz="1800" b="1" dirty="0">
                <a:latin typeface="+mn-ea"/>
                <a:ea typeface="+mn-ea"/>
              </a:rPr>
              <a:t>/</a:t>
            </a:r>
            <a:r>
              <a:rPr kumimoji="1" lang="ja-JP" altLang="en-US" sz="1800" b="1" dirty="0">
                <a:latin typeface="+mn-ea"/>
                <a:ea typeface="+mn-ea"/>
              </a:rPr>
              <a:t>複数選択 </a:t>
            </a:r>
            <a:r>
              <a:rPr kumimoji="1" lang="en-US" altLang="ja-JP" sz="1800" dirty="0">
                <a:latin typeface="+mn-ea"/>
                <a:ea typeface="+mn-ea"/>
              </a:rPr>
              <a:t>: </a:t>
            </a:r>
            <a:r>
              <a:rPr kumimoji="1" lang="ja-JP" altLang="en-US" sz="1800" dirty="0">
                <a:latin typeface="+mn-ea"/>
                <a:ea typeface="+mn-ea"/>
              </a:rPr>
              <a:t>ラジオボタン</a:t>
            </a:r>
            <a:r>
              <a:rPr kumimoji="1" lang="en-US" altLang="ja-JP" sz="1800" dirty="0">
                <a:latin typeface="+mn-ea"/>
                <a:ea typeface="+mn-ea"/>
              </a:rPr>
              <a:t>/</a:t>
            </a:r>
            <a:r>
              <a:rPr kumimoji="1" lang="ja-JP" altLang="en-US" sz="1800" dirty="0">
                <a:latin typeface="+mn-ea"/>
                <a:ea typeface="+mn-ea"/>
              </a:rPr>
              <a:t>チェックボックスとして入力可能です</a:t>
            </a:r>
          </a:p>
          <a:p>
            <a:pPr>
              <a:lnSpc>
                <a:spcPct val="150000"/>
              </a:lnSpc>
            </a:pPr>
            <a:r>
              <a:rPr kumimoji="1" lang="ja-JP" altLang="en-US" sz="1800" b="1" dirty="0">
                <a:latin typeface="+mn-ea"/>
                <a:ea typeface="+mn-ea"/>
              </a:rPr>
              <a:t>単数</a:t>
            </a:r>
            <a:r>
              <a:rPr kumimoji="1" lang="en-US" altLang="ja-JP" sz="1800" b="1" dirty="0">
                <a:latin typeface="+mn-ea"/>
                <a:ea typeface="+mn-ea"/>
              </a:rPr>
              <a:t>/</a:t>
            </a:r>
            <a:r>
              <a:rPr kumimoji="1" lang="ja-JP" altLang="en-US" sz="1800" b="1" dirty="0">
                <a:latin typeface="+mn-ea"/>
                <a:ea typeface="+mn-ea"/>
              </a:rPr>
              <a:t>複数選択（グリッド） </a:t>
            </a:r>
            <a:r>
              <a:rPr kumimoji="1" lang="en-US" altLang="ja-JP" sz="1800" dirty="0">
                <a:latin typeface="+mn-ea"/>
                <a:ea typeface="+mn-ea"/>
              </a:rPr>
              <a:t>: </a:t>
            </a:r>
            <a:r>
              <a:rPr kumimoji="1" lang="ja-JP" altLang="en-US" sz="1800" dirty="0">
                <a:latin typeface="+mn-ea"/>
                <a:ea typeface="+mn-ea"/>
              </a:rPr>
              <a:t>項目が存在しない状態となります</a:t>
            </a:r>
          </a:p>
        </p:txBody>
      </p:sp>
    </p:spTree>
    <p:extLst>
      <p:ext uri="{BB962C8B-B14F-4D97-AF65-F5344CB8AC3E}">
        <p14:creationId xmlns:p14="http://schemas.microsoft.com/office/powerpoint/2010/main" val="2460699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7C0970-E4A3-4A6F-AA07-E8B8AE39C573}"/>
              </a:ext>
            </a:extLst>
          </p:cNvPr>
          <p:cNvSpPr>
            <a:spLocks noGrp="1"/>
          </p:cNvSpPr>
          <p:nvPr>
            <p:ph type="title"/>
          </p:nvPr>
        </p:nvSpPr>
        <p:spPr>
          <a:xfrm>
            <a:off x="70338" y="33276"/>
            <a:ext cx="7715243" cy="538500"/>
          </a:xfrm>
        </p:spPr>
        <p:txBody>
          <a:bodyPr/>
          <a:lstStyle/>
          <a:p>
            <a:r>
              <a:rPr kumimoji="1" lang="en-US" altLang="ja-JP" dirty="0"/>
              <a:t>Q&amp;A</a:t>
            </a:r>
            <a:endParaRPr kumimoji="1" lang="ja-JP" altLang="en-US" dirty="0"/>
          </a:p>
        </p:txBody>
      </p:sp>
      <p:sp>
        <p:nvSpPr>
          <p:cNvPr id="3" name="テキスト ボックス 2">
            <a:extLst>
              <a:ext uri="{FF2B5EF4-FFF2-40B4-BE49-F238E27FC236}">
                <a16:creationId xmlns:a16="http://schemas.microsoft.com/office/drawing/2014/main" id="{EA09B9D4-F882-4F5F-9BFB-EE733A41BF68}"/>
              </a:ext>
            </a:extLst>
          </p:cNvPr>
          <p:cNvSpPr txBox="1"/>
          <p:nvPr/>
        </p:nvSpPr>
        <p:spPr>
          <a:xfrm>
            <a:off x="283576" y="985352"/>
            <a:ext cx="8662949" cy="6001643"/>
          </a:xfrm>
          <a:prstGeom prst="rect">
            <a:avLst/>
          </a:prstGeom>
          <a:noFill/>
        </p:spPr>
        <p:txBody>
          <a:bodyPr wrap="none" rtlCol="0">
            <a:spAutoFit/>
          </a:bodyPr>
          <a:lstStyle/>
          <a:p>
            <a:r>
              <a:rPr kumimoji="1" lang="en-US" altLang="ja-JP" sz="1800" dirty="0">
                <a:latin typeface="+mn-ea"/>
                <a:ea typeface="+mn-ea"/>
              </a:rPr>
              <a:t>Q1.</a:t>
            </a:r>
            <a:r>
              <a:rPr kumimoji="1" lang="ja-JP" altLang="en-US" sz="1800" dirty="0">
                <a:latin typeface="+mn-ea"/>
                <a:ea typeface="+mn-ea"/>
              </a:rPr>
              <a:t>既存の報告書を「未入力の項目を非表示」にするにはどうしたらいいですか？</a:t>
            </a:r>
            <a:endParaRPr kumimoji="1" lang="en-US" altLang="ja-JP" sz="1800" dirty="0">
              <a:latin typeface="+mn-ea"/>
              <a:ea typeface="+mn-ea"/>
            </a:endParaRPr>
          </a:p>
          <a:p>
            <a:r>
              <a:rPr kumimoji="1" lang="ja-JP" altLang="en-US" dirty="0">
                <a:latin typeface="+mn-ea"/>
                <a:ea typeface="+mn-ea"/>
              </a:rPr>
              <a:t>管理サイトより報告書フォーマットを編集していただく必要があります。</a:t>
            </a:r>
            <a:endParaRPr kumimoji="1" lang="en-US" altLang="ja-JP" dirty="0">
              <a:latin typeface="+mn-ea"/>
              <a:ea typeface="+mn-ea"/>
            </a:endParaRPr>
          </a:p>
          <a:p>
            <a:r>
              <a:rPr kumimoji="1" lang="ja-JP" altLang="en-US" dirty="0">
                <a:latin typeface="+mn-ea"/>
                <a:ea typeface="+mn-ea"/>
              </a:rPr>
              <a:t>変更したい項目の「未入力の項目を非表示」にチェックを入れてください。</a:t>
            </a:r>
            <a:endParaRPr kumimoji="1" lang="en-US" altLang="ja-JP" dirty="0">
              <a:latin typeface="+mn-ea"/>
              <a:ea typeface="+mn-ea"/>
            </a:endParaRPr>
          </a:p>
          <a:p>
            <a:r>
              <a:rPr kumimoji="1" lang="ja-JP" altLang="en-US" dirty="0">
                <a:latin typeface="+mn-ea"/>
                <a:ea typeface="+mn-ea"/>
              </a:rPr>
              <a:t>フォーマットを編集後、ユーザー様にアプリの同期を行っていただくと</a:t>
            </a:r>
            <a:endParaRPr kumimoji="1" lang="en-US" altLang="ja-JP" dirty="0">
              <a:latin typeface="+mn-ea"/>
              <a:ea typeface="+mn-ea"/>
            </a:endParaRPr>
          </a:p>
          <a:p>
            <a:r>
              <a:rPr kumimoji="1" lang="ja-JP" altLang="en-US" dirty="0">
                <a:latin typeface="+mn-ea"/>
                <a:ea typeface="+mn-ea"/>
              </a:rPr>
              <a:t>それ以降作成された報告書では未入力の項目が非表示になります。</a:t>
            </a:r>
            <a:endParaRPr kumimoji="1" lang="en-US" altLang="ja-JP" dirty="0">
              <a:latin typeface="+mn-ea"/>
              <a:ea typeface="+mn-ea"/>
            </a:endParaRPr>
          </a:p>
          <a:p>
            <a:endParaRPr kumimoji="1" lang="en-US" altLang="ja-JP" sz="1800" dirty="0">
              <a:latin typeface="+mn-ea"/>
              <a:ea typeface="+mn-ea"/>
            </a:endParaRPr>
          </a:p>
          <a:p>
            <a:r>
              <a:rPr kumimoji="1" lang="en-US" altLang="ja-JP" sz="1800" dirty="0">
                <a:latin typeface="+mn-ea"/>
                <a:ea typeface="+mn-ea"/>
              </a:rPr>
              <a:t>Q2.</a:t>
            </a:r>
            <a:r>
              <a:rPr kumimoji="1" lang="ja-JP" altLang="en-US" sz="1800" dirty="0">
                <a:latin typeface="+mn-ea"/>
                <a:ea typeface="+mn-ea"/>
              </a:rPr>
              <a:t>アプリをアップデートしないとどうなりますか？</a:t>
            </a:r>
            <a:endParaRPr kumimoji="1" lang="en-US" altLang="ja-JP" sz="1800" dirty="0">
              <a:latin typeface="+mn-ea"/>
              <a:ea typeface="+mn-ea"/>
            </a:endParaRPr>
          </a:p>
          <a:p>
            <a:r>
              <a:rPr kumimoji="1" lang="ja-JP" altLang="en-US" dirty="0">
                <a:latin typeface="+mn-ea"/>
                <a:ea typeface="+mn-ea"/>
              </a:rPr>
              <a:t>新しい項目や新しい設定方法はご利用いただけません。</a:t>
            </a:r>
            <a:endParaRPr kumimoji="1" lang="en-US" altLang="ja-JP" dirty="0">
              <a:latin typeface="+mn-ea"/>
              <a:ea typeface="+mn-ea"/>
            </a:endParaRPr>
          </a:p>
          <a:p>
            <a:endParaRPr kumimoji="1" lang="en-US" altLang="ja-JP" sz="1800" dirty="0">
              <a:latin typeface="+mn-ea"/>
              <a:ea typeface="+mn-ea"/>
            </a:endParaRPr>
          </a:p>
          <a:p>
            <a:r>
              <a:rPr kumimoji="1" lang="en-US" altLang="ja-JP" sz="1800" dirty="0">
                <a:latin typeface="+mn-ea"/>
                <a:ea typeface="+mn-ea"/>
              </a:rPr>
              <a:t>Q3.</a:t>
            </a:r>
            <a:r>
              <a:rPr kumimoji="1" lang="ja-JP" altLang="en-US" sz="1800" dirty="0">
                <a:latin typeface="+mn-ea"/>
                <a:ea typeface="+mn-ea"/>
              </a:rPr>
              <a:t>報告書の設定を変更するとどうなりますか？</a:t>
            </a:r>
            <a:endParaRPr kumimoji="1" lang="en-US" altLang="ja-JP" sz="1800" dirty="0">
              <a:latin typeface="+mn-ea"/>
              <a:ea typeface="+mn-ea"/>
            </a:endParaRPr>
          </a:p>
          <a:p>
            <a:r>
              <a:rPr kumimoji="1" lang="ja-JP" altLang="en-US" dirty="0">
                <a:latin typeface="+mn-ea"/>
                <a:ea typeface="+mn-ea"/>
              </a:rPr>
              <a:t>フォーマットの設定を変更するとファイルが分割されます。</a:t>
            </a:r>
            <a:endParaRPr kumimoji="1" lang="en-US" altLang="ja-JP" dirty="0">
              <a:latin typeface="+mn-ea"/>
              <a:ea typeface="+mn-ea"/>
            </a:endParaRPr>
          </a:p>
          <a:p>
            <a:endParaRPr kumimoji="1" lang="en-US" altLang="ja-JP" sz="1800" dirty="0">
              <a:latin typeface="+mn-ea"/>
              <a:ea typeface="+mn-ea"/>
            </a:endParaRPr>
          </a:p>
          <a:p>
            <a:r>
              <a:rPr kumimoji="1" lang="en-US" altLang="ja-JP" sz="1800" dirty="0">
                <a:latin typeface="+mn-ea"/>
                <a:ea typeface="+mn-ea"/>
              </a:rPr>
              <a:t>Q4.</a:t>
            </a:r>
            <a:r>
              <a:rPr kumimoji="1" lang="ja-JP" altLang="en-US" sz="1800" dirty="0">
                <a:latin typeface="+mn-ea"/>
                <a:ea typeface="+mn-ea"/>
              </a:rPr>
              <a:t>今までの報告書はどうなりますか？</a:t>
            </a:r>
            <a:endParaRPr kumimoji="1" lang="en-US" altLang="ja-JP" sz="1800" dirty="0">
              <a:latin typeface="+mn-ea"/>
              <a:ea typeface="+mn-ea"/>
            </a:endParaRPr>
          </a:p>
          <a:p>
            <a:r>
              <a:rPr kumimoji="1" lang="ja-JP" altLang="en-US" dirty="0">
                <a:latin typeface="+mn-ea"/>
                <a:ea typeface="+mn-ea"/>
              </a:rPr>
              <a:t>これまでどおりお使いいただけます。</a:t>
            </a:r>
            <a:endParaRPr kumimoji="1" lang="en-US" altLang="ja-JP" dirty="0">
              <a:latin typeface="+mn-ea"/>
              <a:ea typeface="+mn-ea"/>
            </a:endParaRPr>
          </a:p>
          <a:p>
            <a:endParaRPr kumimoji="1" lang="en-US" altLang="ja-JP" sz="1800" dirty="0">
              <a:latin typeface="+mn-ea"/>
              <a:ea typeface="+mn-ea"/>
            </a:endParaRPr>
          </a:p>
          <a:p>
            <a:r>
              <a:rPr kumimoji="1" lang="en-US" altLang="ja-JP" sz="1800" dirty="0">
                <a:latin typeface="+mn-ea"/>
                <a:ea typeface="+mn-ea"/>
              </a:rPr>
              <a:t>Q5.</a:t>
            </a:r>
            <a:r>
              <a:rPr kumimoji="1" lang="ja-JP" altLang="en-US" sz="1800" dirty="0">
                <a:latin typeface="+mn-ea"/>
                <a:ea typeface="+mn-ea"/>
              </a:rPr>
              <a:t>プランは変わりますか？</a:t>
            </a:r>
            <a:endParaRPr kumimoji="1" lang="en-US" altLang="ja-JP" sz="1800" dirty="0">
              <a:latin typeface="+mn-ea"/>
              <a:ea typeface="+mn-ea"/>
            </a:endParaRPr>
          </a:p>
          <a:p>
            <a:r>
              <a:rPr kumimoji="1" lang="ja-JP" altLang="en-US" dirty="0">
                <a:latin typeface="+mn-ea"/>
                <a:ea typeface="+mn-ea"/>
              </a:rPr>
              <a:t>報告書がリニューアルすることでプランに影響はございません。</a:t>
            </a:r>
            <a:endParaRPr kumimoji="1" lang="en-US" altLang="ja-JP" sz="1800" dirty="0">
              <a:latin typeface="+mn-ea"/>
              <a:ea typeface="+mn-ea"/>
            </a:endParaRPr>
          </a:p>
          <a:p>
            <a:endParaRPr kumimoji="1" lang="en-US" altLang="ja-JP" sz="1800" dirty="0">
              <a:latin typeface="+mn-ea"/>
              <a:ea typeface="+mn-ea"/>
            </a:endParaRPr>
          </a:p>
          <a:p>
            <a:r>
              <a:rPr kumimoji="1" lang="en-US" altLang="ja-JP" sz="1800" dirty="0">
                <a:latin typeface="+mn-ea"/>
                <a:ea typeface="+mn-ea"/>
              </a:rPr>
              <a:t>Q6.</a:t>
            </a:r>
            <a:r>
              <a:rPr kumimoji="1" lang="ja-JP" altLang="en-US" sz="1800" dirty="0">
                <a:latin typeface="+mn-ea"/>
                <a:ea typeface="+mn-ea"/>
              </a:rPr>
              <a:t>報告書を出力したらどうなりますか？</a:t>
            </a:r>
            <a:endParaRPr kumimoji="1" lang="en-US" altLang="ja-JP" sz="1800" dirty="0">
              <a:latin typeface="+mn-ea"/>
              <a:ea typeface="+mn-ea"/>
            </a:endParaRPr>
          </a:p>
          <a:p>
            <a:r>
              <a:rPr kumimoji="1" lang="ja-JP" altLang="en-US" dirty="0">
                <a:latin typeface="+mn-ea"/>
                <a:ea typeface="+mn-ea"/>
              </a:rPr>
              <a:t>報告書フォーマットの編集を行っていただいた場合は、ファイルが分割されます。</a:t>
            </a:r>
            <a:endParaRPr kumimoji="1" lang="en-US" altLang="ja-JP" dirty="0">
              <a:latin typeface="+mn-ea"/>
              <a:ea typeface="+mn-ea"/>
            </a:endParaRPr>
          </a:p>
          <a:p>
            <a:r>
              <a:rPr kumimoji="1" lang="ja-JP" altLang="en-US" dirty="0">
                <a:latin typeface="+mn-ea"/>
                <a:ea typeface="+mn-ea"/>
              </a:rPr>
              <a:t>編集を行わない場合は、特に影響はございません。</a:t>
            </a:r>
            <a:endParaRPr kumimoji="1" lang="en-US" altLang="ja-JP" dirty="0">
              <a:latin typeface="+mn-ea"/>
              <a:ea typeface="+mn-ea"/>
            </a:endParaRPr>
          </a:p>
          <a:p>
            <a:r>
              <a:rPr kumimoji="1" lang="ja-JP" altLang="en-US" dirty="0">
                <a:latin typeface="+mn-ea"/>
                <a:ea typeface="+mn-ea"/>
              </a:rPr>
              <a:t>新しく追加されたグリッド項目の出力形式は</a:t>
            </a:r>
            <a:r>
              <a:rPr kumimoji="1" lang="en-US" altLang="ja-JP" dirty="0">
                <a:latin typeface="+mn-ea"/>
                <a:ea typeface="+mn-ea"/>
              </a:rPr>
              <a:t>p.30</a:t>
            </a:r>
            <a:r>
              <a:rPr kumimoji="1" lang="ja-JP" altLang="en-US" dirty="0">
                <a:latin typeface="+mn-ea"/>
                <a:ea typeface="+mn-ea"/>
              </a:rPr>
              <a:t>をご覧ください。</a:t>
            </a:r>
            <a:endParaRPr kumimoji="1" lang="en-US" altLang="ja-JP" dirty="0">
              <a:latin typeface="+mn-ea"/>
              <a:ea typeface="+mn-ea"/>
            </a:endParaRPr>
          </a:p>
          <a:p>
            <a:endParaRPr kumimoji="1" lang="ja-JP" altLang="en-US" sz="1800" dirty="0">
              <a:latin typeface="+mn-ea"/>
              <a:ea typeface="+mn-ea"/>
            </a:endParaRPr>
          </a:p>
        </p:txBody>
      </p:sp>
    </p:spTree>
    <p:extLst>
      <p:ext uri="{BB962C8B-B14F-4D97-AF65-F5344CB8AC3E}">
        <p14:creationId xmlns:p14="http://schemas.microsoft.com/office/powerpoint/2010/main" val="78989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線コネクタ 70">
            <a:extLst>
              <a:ext uri="{FF2B5EF4-FFF2-40B4-BE49-F238E27FC236}">
                <a16:creationId xmlns:a16="http://schemas.microsoft.com/office/drawing/2014/main" id="{B3A086EA-E946-467C-BDBD-5CA92DF9D41D}"/>
              </a:ext>
            </a:extLst>
          </p:cNvPr>
          <p:cNvCxnSpPr>
            <a:cxnSpLocks/>
          </p:cNvCxnSpPr>
          <p:nvPr/>
        </p:nvCxnSpPr>
        <p:spPr>
          <a:xfrm>
            <a:off x="2664591" y="1686973"/>
            <a:ext cx="0" cy="4680457"/>
          </a:xfrm>
          <a:prstGeom prst="line">
            <a:avLst/>
          </a:prstGeom>
          <a:ln>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008CD81A-BC05-4264-B06F-8FC51D8A12A3}"/>
              </a:ext>
            </a:extLst>
          </p:cNvPr>
          <p:cNvPicPr>
            <a:picLocks noChangeAspect="1"/>
          </p:cNvPicPr>
          <p:nvPr/>
        </p:nvPicPr>
        <p:blipFill>
          <a:blip r:embed="rId2"/>
          <a:stretch>
            <a:fillRect/>
          </a:stretch>
        </p:blipFill>
        <p:spPr>
          <a:xfrm>
            <a:off x="134454" y="1879012"/>
            <a:ext cx="2603218" cy="4365114"/>
          </a:xfrm>
          <a:prstGeom prst="rect">
            <a:avLst/>
          </a:prstGeom>
        </p:spPr>
      </p:pic>
      <p:sp>
        <p:nvSpPr>
          <p:cNvPr id="2" name="タイトル 1">
            <a:extLst>
              <a:ext uri="{FF2B5EF4-FFF2-40B4-BE49-F238E27FC236}">
                <a16:creationId xmlns:a16="http://schemas.microsoft.com/office/drawing/2014/main" id="{BABD261A-F17C-43BC-9559-EDE36EA840CD}"/>
              </a:ext>
            </a:extLst>
          </p:cNvPr>
          <p:cNvSpPr>
            <a:spLocks noGrp="1"/>
          </p:cNvSpPr>
          <p:nvPr>
            <p:ph type="title"/>
          </p:nvPr>
        </p:nvSpPr>
        <p:spPr>
          <a:xfrm>
            <a:off x="0" y="50861"/>
            <a:ext cx="7715243" cy="538500"/>
          </a:xfrm>
        </p:spPr>
        <p:txBody>
          <a:bodyPr/>
          <a:lstStyle/>
          <a:p>
            <a:r>
              <a:rPr kumimoji="1" lang="ja-JP" altLang="en-US" dirty="0"/>
              <a:t>①操作手順の削減</a:t>
            </a:r>
          </a:p>
        </p:txBody>
      </p:sp>
      <p:sp>
        <p:nvSpPr>
          <p:cNvPr id="3" name="テキスト ボックス 2">
            <a:extLst>
              <a:ext uri="{FF2B5EF4-FFF2-40B4-BE49-F238E27FC236}">
                <a16:creationId xmlns:a16="http://schemas.microsoft.com/office/drawing/2014/main" id="{FDE99568-820E-4AD8-9A7B-8CD009651C55}"/>
              </a:ext>
            </a:extLst>
          </p:cNvPr>
          <p:cNvSpPr txBox="1"/>
          <p:nvPr/>
        </p:nvSpPr>
        <p:spPr>
          <a:xfrm>
            <a:off x="256215" y="711123"/>
            <a:ext cx="6596678" cy="707886"/>
          </a:xfrm>
          <a:prstGeom prst="rect">
            <a:avLst/>
          </a:prstGeom>
          <a:noFill/>
        </p:spPr>
        <p:txBody>
          <a:bodyPr wrap="none" rtlCol="0">
            <a:spAutoFit/>
          </a:bodyPr>
          <a:lstStyle/>
          <a:p>
            <a:r>
              <a:rPr kumimoji="1" lang="ja-JP" altLang="en-US" sz="2000" dirty="0">
                <a:latin typeface="+mn-ea"/>
                <a:ea typeface="+mn-ea"/>
              </a:rPr>
              <a:t>新しくグリッド項目が追加され、</a:t>
            </a:r>
            <a:endParaRPr kumimoji="1" lang="en-US" altLang="ja-JP" sz="2000" dirty="0">
              <a:latin typeface="+mn-ea"/>
              <a:ea typeface="+mn-ea"/>
            </a:endParaRPr>
          </a:p>
          <a:p>
            <a:r>
              <a:rPr kumimoji="1" lang="ja-JP" altLang="en-US" sz="2000" dirty="0">
                <a:latin typeface="+mn-ea"/>
                <a:ea typeface="+mn-ea"/>
              </a:rPr>
              <a:t>既存の項目も操作手順を削減できるようになりました。</a:t>
            </a:r>
            <a:endParaRPr kumimoji="1" lang="en-US" altLang="ja-JP" sz="2000" dirty="0">
              <a:latin typeface="+mn-ea"/>
              <a:ea typeface="+mn-ea"/>
            </a:endParaRPr>
          </a:p>
        </p:txBody>
      </p:sp>
      <p:sp>
        <p:nvSpPr>
          <p:cNvPr id="29" name="四角形: 角を丸くする 28">
            <a:extLst>
              <a:ext uri="{FF2B5EF4-FFF2-40B4-BE49-F238E27FC236}">
                <a16:creationId xmlns:a16="http://schemas.microsoft.com/office/drawing/2014/main" id="{FD18918D-ADA8-407F-9461-2EEC0B0B4747}"/>
              </a:ext>
            </a:extLst>
          </p:cNvPr>
          <p:cNvSpPr/>
          <p:nvPr/>
        </p:nvSpPr>
        <p:spPr>
          <a:xfrm>
            <a:off x="5965763" y="1505672"/>
            <a:ext cx="1743805" cy="33327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★既存項目の刷新</a:t>
            </a:r>
          </a:p>
        </p:txBody>
      </p:sp>
      <p:grpSp>
        <p:nvGrpSpPr>
          <p:cNvPr id="59" name="グループ化 58">
            <a:extLst>
              <a:ext uri="{FF2B5EF4-FFF2-40B4-BE49-F238E27FC236}">
                <a16:creationId xmlns:a16="http://schemas.microsoft.com/office/drawing/2014/main" id="{025DCB75-F393-4D65-86DE-E5B0ED2BEB25}"/>
              </a:ext>
            </a:extLst>
          </p:cNvPr>
          <p:cNvGrpSpPr/>
          <p:nvPr/>
        </p:nvGrpSpPr>
        <p:grpSpPr>
          <a:xfrm>
            <a:off x="2979115" y="1511182"/>
            <a:ext cx="2508564" cy="3807137"/>
            <a:chOff x="2388755" y="1650783"/>
            <a:chExt cx="2508564" cy="3807137"/>
          </a:xfrm>
        </p:grpSpPr>
        <p:grpSp>
          <p:nvGrpSpPr>
            <p:cNvPr id="27" name="グループ化 26">
              <a:extLst>
                <a:ext uri="{FF2B5EF4-FFF2-40B4-BE49-F238E27FC236}">
                  <a16:creationId xmlns:a16="http://schemas.microsoft.com/office/drawing/2014/main" id="{3581EA04-6B61-45D4-A272-A3148193EEA3}"/>
                </a:ext>
              </a:extLst>
            </p:cNvPr>
            <p:cNvGrpSpPr/>
            <p:nvPr/>
          </p:nvGrpSpPr>
          <p:grpSpPr>
            <a:xfrm>
              <a:off x="2438224" y="2018613"/>
              <a:ext cx="2459095" cy="3439307"/>
              <a:chOff x="145076" y="2047478"/>
              <a:chExt cx="2459095" cy="3439307"/>
            </a:xfrm>
          </p:grpSpPr>
          <p:grpSp>
            <p:nvGrpSpPr>
              <p:cNvPr id="25" name="グループ化 24">
                <a:extLst>
                  <a:ext uri="{FF2B5EF4-FFF2-40B4-BE49-F238E27FC236}">
                    <a16:creationId xmlns:a16="http://schemas.microsoft.com/office/drawing/2014/main" id="{2BE8F83D-7BE1-44D5-9482-8F8050DFD50A}"/>
                  </a:ext>
                </a:extLst>
              </p:cNvPr>
              <p:cNvGrpSpPr/>
              <p:nvPr/>
            </p:nvGrpSpPr>
            <p:grpSpPr>
              <a:xfrm>
                <a:off x="145076" y="2047478"/>
                <a:ext cx="2459095" cy="3439307"/>
                <a:chOff x="2548699" y="1132078"/>
                <a:chExt cx="3952113" cy="5817088"/>
              </a:xfrm>
            </p:grpSpPr>
            <p:pic>
              <p:nvPicPr>
                <p:cNvPr id="21" name="図 20">
                  <a:extLst>
                    <a:ext uri="{FF2B5EF4-FFF2-40B4-BE49-F238E27FC236}">
                      <a16:creationId xmlns:a16="http://schemas.microsoft.com/office/drawing/2014/main" id="{EA7C6C97-6F07-498B-AF64-59D27C0CAC61}"/>
                    </a:ext>
                  </a:extLst>
                </p:cNvPr>
                <p:cNvPicPr>
                  <a:picLocks noChangeAspect="1"/>
                </p:cNvPicPr>
                <p:nvPr/>
              </p:nvPicPr>
              <p:blipFill rotWithShape="1">
                <a:blip r:embed="rId3"/>
                <a:srcRect t="10897" b="26154"/>
                <a:stretch/>
              </p:blipFill>
              <p:spPr>
                <a:xfrm>
                  <a:off x="2643188" y="1132078"/>
                  <a:ext cx="3857624" cy="4317023"/>
                </a:xfrm>
                <a:prstGeom prst="rect">
                  <a:avLst/>
                </a:prstGeom>
              </p:spPr>
            </p:pic>
            <p:pic>
              <p:nvPicPr>
                <p:cNvPr id="23" name="図 22">
                  <a:extLst>
                    <a:ext uri="{FF2B5EF4-FFF2-40B4-BE49-F238E27FC236}">
                      <a16:creationId xmlns:a16="http://schemas.microsoft.com/office/drawing/2014/main" id="{087AD283-C66F-49F2-A55A-51C26DE7A167}"/>
                    </a:ext>
                  </a:extLst>
                </p:cNvPr>
                <p:cNvPicPr>
                  <a:picLocks noChangeAspect="1"/>
                </p:cNvPicPr>
                <p:nvPr/>
              </p:nvPicPr>
              <p:blipFill rotWithShape="1">
                <a:blip r:embed="rId4"/>
                <a:srcRect t="37512" b="27180"/>
                <a:stretch/>
              </p:blipFill>
              <p:spPr>
                <a:xfrm>
                  <a:off x="2548699" y="4527662"/>
                  <a:ext cx="3857624" cy="2421504"/>
                </a:xfrm>
                <a:prstGeom prst="rect">
                  <a:avLst/>
                </a:prstGeom>
              </p:spPr>
            </p:pic>
          </p:grpSp>
          <p:sp>
            <p:nvSpPr>
              <p:cNvPr id="26" name="正方形/長方形 25">
                <a:extLst>
                  <a:ext uri="{FF2B5EF4-FFF2-40B4-BE49-F238E27FC236}">
                    <a16:creationId xmlns:a16="http://schemas.microsoft.com/office/drawing/2014/main" id="{5A849946-8834-4AA0-B657-0ADEEDD9F14D}"/>
                  </a:ext>
                </a:extLst>
              </p:cNvPr>
              <p:cNvSpPr/>
              <p:nvPr/>
            </p:nvSpPr>
            <p:spPr>
              <a:xfrm>
                <a:off x="187931" y="2047478"/>
                <a:ext cx="2400301" cy="343930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四角形: 角を丸くする 27">
              <a:extLst>
                <a:ext uri="{FF2B5EF4-FFF2-40B4-BE49-F238E27FC236}">
                  <a16:creationId xmlns:a16="http://schemas.microsoft.com/office/drawing/2014/main" id="{C49F1F42-4CC8-40CA-8825-0D7ABC2511C5}"/>
                </a:ext>
              </a:extLst>
            </p:cNvPr>
            <p:cNvSpPr/>
            <p:nvPr/>
          </p:nvSpPr>
          <p:spPr>
            <a:xfrm>
              <a:off x="2388755" y="1650783"/>
              <a:ext cx="1468315" cy="33327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★グリッド項目</a:t>
              </a:r>
              <a:endParaRPr kumimoji="1" lang="en-US" altLang="ja-JP" b="1" dirty="0">
                <a:solidFill>
                  <a:schemeClr val="tx1"/>
                </a:solidFill>
              </a:endParaRPr>
            </a:p>
          </p:txBody>
        </p:sp>
      </p:grpSp>
      <p:sp>
        <p:nvSpPr>
          <p:cNvPr id="50" name="四角形: 角を丸くする 49">
            <a:extLst>
              <a:ext uri="{FF2B5EF4-FFF2-40B4-BE49-F238E27FC236}">
                <a16:creationId xmlns:a16="http://schemas.microsoft.com/office/drawing/2014/main" id="{E2E38E72-7128-48D7-A16B-782B7E8364C0}"/>
              </a:ext>
            </a:extLst>
          </p:cNvPr>
          <p:cNvSpPr/>
          <p:nvPr/>
        </p:nvSpPr>
        <p:spPr>
          <a:xfrm>
            <a:off x="21575" y="1484123"/>
            <a:ext cx="780181" cy="333277"/>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★従来</a:t>
            </a:r>
          </a:p>
        </p:txBody>
      </p:sp>
      <p:sp>
        <p:nvSpPr>
          <p:cNvPr id="65" name="四角形: 角を丸くする 64">
            <a:extLst>
              <a:ext uri="{FF2B5EF4-FFF2-40B4-BE49-F238E27FC236}">
                <a16:creationId xmlns:a16="http://schemas.microsoft.com/office/drawing/2014/main" id="{4E08D3A4-E0E5-466D-B32F-0B0F4445D6E4}"/>
              </a:ext>
            </a:extLst>
          </p:cNvPr>
          <p:cNvSpPr/>
          <p:nvPr/>
        </p:nvSpPr>
        <p:spPr>
          <a:xfrm>
            <a:off x="256215" y="5545104"/>
            <a:ext cx="2046414" cy="971953"/>
          </a:xfrm>
          <a:prstGeom prst="round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項目が</a:t>
            </a:r>
            <a:r>
              <a:rPr kumimoji="1" lang="en-US" altLang="ja-JP" dirty="0">
                <a:solidFill>
                  <a:schemeClr val="tx1"/>
                </a:solidFill>
              </a:rPr>
              <a:t>5</a:t>
            </a:r>
            <a:r>
              <a:rPr kumimoji="1" lang="ja-JP" altLang="en-US" dirty="0">
                <a:solidFill>
                  <a:schemeClr val="tx1"/>
                </a:solidFill>
              </a:rPr>
              <a:t>つの場合</a:t>
            </a:r>
            <a:endParaRPr kumimoji="1" lang="en-US" altLang="ja-JP" dirty="0">
              <a:solidFill>
                <a:schemeClr val="tx1"/>
              </a:solidFill>
            </a:endParaRPr>
          </a:p>
          <a:p>
            <a:pPr algn="ctr"/>
            <a:r>
              <a:rPr kumimoji="1" lang="ja-JP" altLang="en-US" dirty="0">
                <a:solidFill>
                  <a:schemeClr val="tx1"/>
                </a:solidFill>
              </a:rPr>
              <a:t>上記の③ステップ</a:t>
            </a:r>
            <a:r>
              <a:rPr kumimoji="1" lang="en-US" altLang="ja-JP" dirty="0">
                <a:solidFill>
                  <a:schemeClr val="tx1"/>
                </a:solidFill>
              </a:rPr>
              <a:t>×5</a:t>
            </a:r>
          </a:p>
          <a:p>
            <a:pPr algn="ctr"/>
            <a:endParaRPr kumimoji="1" lang="en-US" altLang="ja-JP" dirty="0">
              <a:solidFill>
                <a:schemeClr val="tx1"/>
              </a:solidFill>
            </a:endParaRPr>
          </a:p>
          <a:p>
            <a:pPr algn="ctr"/>
            <a:r>
              <a:rPr kumimoji="1" lang="ja-JP" altLang="en-US" dirty="0">
                <a:solidFill>
                  <a:schemeClr val="tx1"/>
                </a:solidFill>
              </a:rPr>
              <a:t>→計</a:t>
            </a:r>
            <a:r>
              <a:rPr kumimoji="1" lang="en-US" altLang="ja-JP" b="1" dirty="0">
                <a:solidFill>
                  <a:schemeClr val="tx1"/>
                </a:solidFill>
              </a:rPr>
              <a:t>15</a:t>
            </a:r>
            <a:r>
              <a:rPr kumimoji="1" lang="ja-JP" altLang="en-US" b="1" dirty="0">
                <a:solidFill>
                  <a:schemeClr val="tx1"/>
                </a:solidFill>
              </a:rPr>
              <a:t>タップ</a:t>
            </a:r>
            <a:r>
              <a:rPr kumimoji="1" lang="ja-JP" altLang="en-US" dirty="0">
                <a:solidFill>
                  <a:schemeClr val="tx1"/>
                </a:solidFill>
              </a:rPr>
              <a:t>の操作</a:t>
            </a:r>
          </a:p>
        </p:txBody>
      </p:sp>
      <p:sp>
        <p:nvSpPr>
          <p:cNvPr id="66" name="四角形: 角を丸くする 65">
            <a:extLst>
              <a:ext uri="{FF2B5EF4-FFF2-40B4-BE49-F238E27FC236}">
                <a16:creationId xmlns:a16="http://schemas.microsoft.com/office/drawing/2014/main" id="{2A6803D1-4FEF-4795-9206-4BFF85616D0B}"/>
              </a:ext>
            </a:extLst>
          </p:cNvPr>
          <p:cNvSpPr/>
          <p:nvPr/>
        </p:nvSpPr>
        <p:spPr>
          <a:xfrm>
            <a:off x="3071439" y="5676152"/>
            <a:ext cx="2395633" cy="576336"/>
          </a:xfrm>
          <a:prstGeom prst="round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同じ操作が</a:t>
            </a:r>
            <a:endParaRPr kumimoji="1" lang="en-US" altLang="ja-JP" dirty="0">
              <a:solidFill>
                <a:schemeClr val="tx1"/>
              </a:solidFill>
            </a:endParaRPr>
          </a:p>
          <a:p>
            <a:pPr algn="ctr"/>
            <a:r>
              <a:rPr kumimoji="1" lang="ja-JP" altLang="en-US" dirty="0">
                <a:solidFill>
                  <a:schemeClr val="tx1"/>
                </a:solidFill>
              </a:rPr>
              <a:t>たったの</a:t>
            </a:r>
            <a:r>
              <a:rPr kumimoji="1" lang="en-US" altLang="ja-JP" b="1" dirty="0">
                <a:solidFill>
                  <a:schemeClr val="tx1"/>
                </a:solidFill>
              </a:rPr>
              <a:t>5</a:t>
            </a:r>
            <a:r>
              <a:rPr kumimoji="1" lang="ja-JP" altLang="en-US" b="1" dirty="0">
                <a:solidFill>
                  <a:schemeClr val="tx1"/>
                </a:solidFill>
              </a:rPr>
              <a:t>タップ</a:t>
            </a:r>
            <a:r>
              <a:rPr kumimoji="1" lang="ja-JP" altLang="en-US" dirty="0">
                <a:solidFill>
                  <a:schemeClr val="tx1"/>
                </a:solidFill>
              </a:rPr>
              <a:t>で完了！</a:t>
            </a:r>
          </a:p>
        </p:txBody>
      </p:sp>
      <p:pic>
        <p:nvPicPr>
          <p:cNvPr id="74" name="図 73">
            <a:extLst>
              <a:ext uri="{FF2B5EF4-FFF2-40B4-BE49-F238E27FC236}">
                <a16:creationId xmlns:a16="http://schemas.microsoft.com/office/drawing/2014/main" id="{A3F26712-F89B-4F01-8988-5F4D5DD1FDEA}"/>
              </a:ext>
            </a:extLst>
          </p:cNvPr>
          <p:cNvPicPr>
            <a:picLocks noChangeAspect="1"/>
          </p:cNvPicPr>
          <p:nvPr/>
        </p:nvPicPr>
        <p:blipFill rotWithShape="1">
          <a:blip r:embed="rId5"/>
          <a:srcRect t="3333"/>
          <a:stretch/>
        </p:blipFill>
        <p:spPr>
          <a:xfrm>
            <a:off x="6067563" y="1855852"/>
            <a:ext cx="2527002" cy="4342700"/>
          </a:xfrm>
          <a:prstGeom prst="rect">
            <a:avLst/>
          </a:prstGeom>
          <a:ln>
            <a:solidFill>
              <a:schemeClr val="bg1">
                <a:lumMod val="75000"/>
              </a:schemeClr>
            </a:solidFill>
          </a:ln>
        </p:spPr>
      </p:pic>
      <p:sp>
        <p:nvSpPr>
          <p:cNvPr id="72" name="四角形: 角を丸くする 71">
            <a:extLst>
              <a:ext uri="{FF2B5EF4-FFF2-40B4-BE49-F238E27FC236}">
                <a16:creationId xmlns:a16="http://schemas.microsoft.com/office/drawing/2014/main" id="{5E9EC015-9C5D-48D4-85FC-A8EDB981FCA1}"/>
              </a:ext>
            </a:extLst>
          </p:cNvPr>
          <p:cNvSpPr/>
          <p:nvPr/>
        </p:nvSpPr>
        <p:spPr>
          <a:xfrm>
            <a:off x="6013596" y="5940721"/>
            <a:ext cx="2634935" cy="576336"/>
          </a:xfrm>
          <a:prstGeom prst="round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フォーム上で操作できるので</a:t>
            </a:r>
            <a:endParaRPr kumimoji="1" lang="en-US" altLang="ja-JP" dirty="0">
              <a:solidFill>
                <a:schemeClr val="tx1"/>
              </a:solidFill>
            </a:endParaRPr>
          </a:p>
          <a:p>
            <a:pPr algn="ctr"/>
            <a:r>
              <a:rPr kumimoji="1" lang="ja-JP" altLang="en-US" dirty="0">
                <a:solidFill>
                  <a:schemeClr val="tx1"/>
                </a:solidFill>
              </a:rPr>
              <a:t>手順が削減！</a:t>
            </a:r>
            <a:endParaRPr kumimoji="1" lang="en-US" altLang="ja-JP" dirty="0">
              <a:solidFill>
                <a:schemeClr val="tx1"/>
              </a:solidFill>
            </a:endParaRPr>
          </a:p>
        </p:txBody>
      </p:sp>
      <p:cxnSp>
        <p:nvCxnSpPr>
          <p:cNvPr id="78" name="直線矢印コネクタ 77">
            <a:extLst>
              <a:ext uri="{FF2B5EF4-FFF2-40B4-BE49-F238E27FC236}">
                <a16:creationId xmlns:a16="http://schemas.microsoft.com/office/drawing/2014/main" id="{0C9DB2A6-069E-485D-B3B6-AFF320B9EB4B}"/>
              </a:ext>
            </a:extLst>
          </p:cNvPr>
          <p:cNvCxnSpPr>
            <a:cxnSpLocks/>
            <a:stCxn id="65" idx="3"/>
          </p:cNvCxnSpPr>
          <p:nvPr/>
        </p:nvCxnSpPr>
        <p:spPr>
          <a:xfrm>
            <a:off x="2302629" y="6031081"/>
            <a:ext cx="723925" cy="0"/>
          </a:xfrm>
          <a:prstGeom prst="straightConnector1">
            <a:avLst/>
          </a:prstGeom>
          <a:ln w="38100">
            <a:solidFill>
              <a:srgbClr val="E2041B"/>
            </a:solidFill>
            <a:tailEnd type="triangle"/>
          </a:ln>
        </p:spPr>
        <p:style>
          <a:lnRef idx="1">
            <a:schemeClr val="accent1"/>
          </a:lnRef>
          <a:fillRef idx="0">
            <a:schemeClr val="accent1"/>
          </a:fillRef>
          <a:effectRef idx="0">
            <a:schemeClr val="accent1"/>
          </a:effectRef>
          <a:fontRef idx="minor">
            <a:schemeClr val="tx1"/>
          </a:fontRef>
        </p:style>
      </p:cxnSp>
      <p:pic>
        <p:nvPicPr>
          <p:cNvPr id="80" name="図 79">
            <a:extLst>
              <a:ext uri="{FF2B5EF4-FFF2-40B4-BE49-F238E27FC236}">
                <a16:creationId xmlns:a16="http://schemas.microsoft.com/office/drawing/2014/main" id="{31723594-8900-4034-9727-049888D05FCE}"/>
              </a:ext>
            </a:extLst>
          </p:cNvPr>
          <p:cNvPicPr>
            <a:picLocks noChangeAspect="1"/>
          </p:cNvPicPr>
          <p:nvPr/>
        </p:nvPicPr>
        <p:blipFill>
          <a:blip r:embed="rId6"/>
          <a:stretch>
            <a:fillRect/>
          </a:stretch>
        </p:blipFill>
        <p:spPr>
          <a:xfrm>
            <a:off x="3653263" y="4858039"/>
            <a:ext cx="277084" cy="576335"/>
          </a:xfrm>
          <a:prstGeom prst="rect">
            <a:avLst/>
          </a:prstGeom>
        </p:spPr>
      </p:pic>
      <p:sp>
        <p:nvSpPr>
          <p:cNvPr id="34" name="テキスト ボックス 33">
            <a:extLst>
              <a:ext uri="{FF2B5EF4-FFF2-40B4-BE49-F238E27FC236}">
                <a16:creationId xmlns:a16="http://schemas.microsoft.com/office/drawing/2014/main" id="{381AD9D3-8615-41B6-A2D1-A290852CE422}"/>
              </a:ext>
            </a:extLst>
          </p:cNvPr>
          <p:cNvSpPr txBox="1"/>
          <p:nvPr/>
        </p:nvSpPr>
        <p:spPr>
          <a:xfrm>
            <a:off x="3143093" y="6252488"/>
            <a:ext cx="2392001" cy="553998"/>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グリッド項目とは</a:t>
            </a:r>
            <a:endParaRPr kumimoji="1" lang="en-US" altLang="ja-JP" sz="1000" dirty="0">
              <a:latin typeface="+mn-ea"/>
              <a:ea typeface="+mn-ea"/>
            </a:endParaRPr>
          </a:p>
          <a:p>
            <a:r>
              <a:rPr kumimoji="1" lang="ja-JP" altLang="en-US" sz="1000" dirty="0">
                <a:latin typeface="+mn-ea"/>
                <a:ea typeface="+mn-ea"/>
              </a:rPr>
              <a:t>選択肢が共通する複数の設問を</a:t>
            </a:r>
            <a:endParaRPr kumimoji="1" lang="en-US" altLang="ja-JP" sz="1000" dirty="0">
              <a:latin typeface="+mn-ea"/>
              <a:ea typeface="+mn-ea"/>
            </a:endParaRPr>
          </a:p>
          <a:p>
            <a:r>
              <a:rPr kumimoji="1" lang="ja-JP" altLang="en-US" sz="1000" dirty="0">
                <a:latin typeface="+mn-ea"/>
                <a:ea typeface="+mn-ea"/>
              </a:rPr>
              <a:t>作成できる項目です。詳しくは</a:t>
            </a:r>
            <a:r>
              <a:rPr kumimoji="1" lang="en-US" altLang="ja-JP" sz="1000" dirty="0">
                <a:latin typeface="+mn-ea"/>
                <a:ea typeface="+mn-ea"/>
              </a:rPr>
              <a:t>p.16</a:t>
            </a:r>
            <a:r>
              <a:rPr kumimoji="1" lang="ja-JP" altLang="en-US" sz="1000" dirty="0">
                <a:latin typeface="+mn-ea"/>
                <a:ea typeface="+mn-ea"/>
              </a:rPr>
              <a:t>へ</a:t>
            </a:r>
            <a:endParaRPr kumimoji="1" lang="en-US" altLang="ja-JP" sz="1000" dirty="0">
              <a:latin typeface="+mn-ea"/>
              <a:ea typeface="+mn-ea"/>
            </a:endParaRPr>
          </a:p>
        </p:txBody>
      </p:sp>
    </p:spTree>
    <p:extLst>
      <p:ext uri="{BB962C8B-B14F-4D97-AF65-F5344CB8AC3E}">
        <p14:creationId xmlns:p14="http://schemas.microsoft.com/office/powerpoint/2010/main" val="136568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9D6870-804D-4A64-913C-D960C7611EB2}"/>
              </a:ext>
            </a:extLst>
          </p:cNvPr>
          <p:cNvSpPr>
            <a:spLocks noGrp="1"/>
          </p:cNvSpPr>
          <p:nvPr>
            <p:ph type="title"/>
          </p:nvPr>
        </p:nvSpPr>
        <p:spPr>
          <a:xfrm>
            <a:off x="0" y="51726"/>
            <a:ext cx="7715243" cy="538500"/>
          </a:xfrm>
        </p:spPr>
        <p:txBody>
          <a:bodyPr/>
          <a:lstStyle/>
          <a:p>
            <a:r>
              <a:rPr kumimoji="1" lang="ja-JP" altLang="en-US" dirty="0"/>
              <a:t>②閲覧性の向上</a:t>
            </a:r>
          </a:p>
        </p:txBody>
      </p:sp>
      <p:sp>
        <p:nvSpPr>
          <p:cNvPr id="28" name="四角形: 角を丸くする 2">
            <a:extLst>
              <a:ext uri="{FF2B5EF4-FFF2-40B4-BE49-F238E27FC236}">
                <a16:creationId xmlns:a16="http://schemas.microsoft.com/office/drawing/2014/main" id="{576578FD-78AB-4656-B36C-58FDE5DBADB7}"/>
              </a:ext>
            </a:extLst>
          </p:cNvPr>
          <p:cNvSpPr/>
          <p:nvPr/>
        </p:nvSpPr>
        <p:spPr>
          <a:xfrm>
            <a:off x="200943" y="740575"/>
            <a:ext cx="8503602" cy="67598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solidFill>
                  <a:schemeClr val="tx1"/>
                </a:solidFill>
              </a:rPr>
              <a:t>各パーツで表示すべき内容を整理し、不要なスペースを削減しました。</a:t>
            </a:r>
            <a:endParaRPr kumimoji="1" lang="en-US" altLang="ja-JP" sz="2000" dirty="0">
              <a:solidFill>
                <a:schemeClr val="tx1"/>
              </a:solidFill>
            </a:endParaRPr>
          </a:p>
          <a:p>
            <a:r>
              <a:rPr kumimoji="1" lang="ja-JP" altLang="en-US" sz="2000" dirty="0">
                <a:solidFill>
                  <a:schemeClr val="tx1"/>
                </a:solidFill>
              </a:rPr>
              <a:t>未入力の項目を非表示にできるようになりました。</a:t>
            </a:r>
          </a:p>
        </p:txBody>
      </p:sp>
      <p:sp>
        <p:nvSpPr>
          <p:cNvPr id="51" name="四角形: 角を丸くする 2">
            <a:extLst>
              <a:ext uri="{FF2B5EF4-FFF2-40B4-BE49-F238E27FC236}">
                <a16:creationId xmlns:a16="http://schemas.microsoft.com/office/drawing/2014/main" id="{7CC4AB25-7C1D-462B-90E4-A19596ACD704}"/>
              </a:ext>
            </a:extLst>
          </p:cNvPr>
          <p:cNvSpPr/>
          <p:nvPr/>
        </p:nvSpPr>
        <p:spPr>
          <a:xfrm>
            <a:off x="200943" y="1027326"/>
            <a:ext cx="6391965" cy="67598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kumimoji="1" lang="ja-JP" altLang="en-US" sz="2000" dirty="0">
              <a:solidFill>
                <a:schemeClr val="tx1"/>
              </a:solidFill>
            </a:endParaRPr>
          </a:p>
        </p:txBody>
      </p:sp>
      <p:cxnSp>
        <p:nvCxnSpPr>
          <p:cNvPr id="52" name="直線コネクタ 51">
            <a:extLst>
              <a:ext uri="{FF2B5EF4-FFF2-40B4-BE49-F238E27FC236}">
                <a16:creationId xmlns:a16="http://schemas.microsoft.com/office/drawing/2014/main" id="{AC1B482D-19AF-46B0-934A-19C7FB4E0622}"/>
              </a:ext>
            </a:extLst>
          </p:cNvPr>
          <p:cNvCxnSpPr>
            <a:cxnSpLocks/>
          </p:cNvCxnSpPr>
          <p:nvPr/>
        </p:nvCxnSpPr>
        <p:spPr>
          <a:xfrm>
            <a:off x="3532640" y="1597002"/>
            <a:ext cx="0" cy="5180948"/>
          </a:xfrm>
          <a:prstGeom prst="line">
            <a:avLst/>
          </a:prstGeom>
          <a:ln>
            <a:solidFill>
              <a:schemeClr val="accent3">
                <a:lumMod val="25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61CF87CC-6F0D-450A-9AFD-1CE376F76031}"/>
              </a:ext>
            </a:extLst>
          </p:cNvPr>
          <p:cNvSpPr txBox="1"/>
          <p:nvPr/>
        </p:nvSpPr>
        <p:spPr>
          <a:xfrm>
            <a:off x="789521" y="1597002"/>
            <a:ext cx="1826141" cy="338554"/>
          </a:xfrm>
          <a:prstGeom prst="rect">
            <a:avLst/>
          </a:prstGeom>
          <a:noFill/>
        </p:spPr>
        <p:txBody>
          <a:bodyPr wrap="none" rtlCol="0">
            <a:spAutoFit/>
          </a:bodyPr>
          <a:lstStyle/>
          <a:p>
            <a:r>
              <a:rPr kumimoji="1" lang="ja-JP" altLang="en-US" sz="1600" b="1" dirty="0">
                <a:latin typeface="+mn-ea"/>
                <a:ea typeface="+mn-ea"/>
              </a:rPr>
              <a:t>★各パーツの整理</a:t>
            </a:r>
          </a:p>
        </p:txBody>
      </p:sp>
      <p:sp>
        <p:nvSpPr>
          <p:cNvPr id="63" name="テキスト ボックス 62">
            <a:extLst>
              <a:ext uri="{FF2B5EF4-FFF2-40B4-BE49-F238E27FC236}">
                <a16:creationId xmlns:a16="http://schemas.microsoft.com/office/drawing/2014/main" id="{CEFA8422-DBFE-45E8-BF20-4FA2A7B3C7D7}"/>
              </a:ext>
            </a:extLst>
          </p:cNvPr>
          <p:cNvSpPr txBox="1"/>
          <p:nvPr/>
        </p:nvSpPr>
        <p:spPr>
          <a:xfrm>
            <a:off x="5200605" y="1599050"/>
            <a:ext cx="2236510" cy="338554"/>
          </a:xfrm>
          <a:prstGeom prst="rect">
            <a:avLst/>
          </a:prstGeom>
          <a:noFill/>
        </p:spPr>
        <p:txBody>
          <a:bodyPr wrap="none" rtlCol="0">
            <a:spAutoFit/>
          </a:bodyPr>
          <a:lstStyle/>
          <a:p>
            <a:r>
              <a:rPr kumimoji="1" lang="ja-JP" altLang="en-US" sz="1600" b="1" dirty="0">
                <a:latin typeface="+mn-ea"/>
                <a:ea typeface="+mn-ea"/>
              </a:rPr>
              <a:t>★未入力項目の非表示</a:t>
            </a:r>
          </a:p>
        </p:txBody>
      </p:sp>
      <p:pic>
        <p:nvPicPr>
          <p:cNvPr id="4" name="図 3">
            <a:extLst>
              <a:ext uri="{FF2B5EF4-FFF2-40B4-BE49-F238E27FC236}">
                <a16:creationId xmlns:a16="http://schemas.microsoft.com/office/drawing/2014/main" id="{F52CE3E7-F1A3-43AB-8B20-A0B0C39A6B85}"/>
              </a:ext>
            </a:extLst>
          </p:cNvPr>
          <p:cNvPicPr>
            <a:picLocks noChangeAspect="1"/>
          </p:cNvPicPr>
          <p:nvPr/>
        </p:nvPicPr>
        <p:blipFill>
          <a:blip r:embed="rId2"/>
          <a:stretch>
            <a:fillRect/>
          </a:stretch>
        </p:blipFill>
        <p:spPr>
          <a:xfrm>
            <a:off x="32907" y="2019420"/>
            <a:ext cx="3310415" cy="2462997"/>
          </a:xfrm>
          <a:prstGeom prst="rect">
            <a:avLst/>
          </a:prstGeom>
        </p:spPr>
      </p:pic>
      <p:pic>
        <p:nvPicPr>
          <p:cNvPr id="6" name="図 5">
            <a:extLst>
              <a:ext uri="{FF2B5EF4-FFF2-40B4-BE49-F238E27FC236}">
                <a16:creationId xmlns:a16="http://schemas.microsoft.com/office/drawing/2014/main" id="{CE30C1D4-32F5-4F06-B366-B6DDE2C67C94}"/>
              </a:ext>
            </a:extLst>
          </p:cNvPr>
          <p:cNvPicPr>
            <a:picLocks noChangeAspect="1"/>
          </p:cNvPicPr>
          <p:nvPr/>
        </p:nvPicPr>
        <p:blipFill>
          <a:blip r:embed="rId3"/>
          <a:stretch>
            <a:fillRect/>
          </a:stretch>
        </p:blipFill>
        <p:spPr>
          <a:xfrm>
            <a:off x="-9769" y="4256011"/>
            <a:ext cx="3353091" cy="2523963"/>
          </a:xfrm>
          <a:prstGeom prst="rect">
            <a:avLst/>
          </a:prstGeom>
        </p:spPr>
      </p:pic>
      <p:pic>
        <p:nvPicPr>
          <p:cNvPr id="9" name="図 8">
            <a:extLst>
              <a:ext uri="{FF2B5EF4-FFF2-40B4-BE49-F238E27FC236}">
                <a16:creationId xmlns:a16="http://schemas.microsoft.com/office/drawing/2014/main" id="{9A17444E-48ED-4F1A-AEDF-3EF40462D97E}"/>
              </a:ext>
            </a:extLst>
          </p:cNvPr>
          <p:cNvPicPr>
            <a:picLocks noChangeAspect="1"/>
          </p:cNvPicPr>
          <p:nvPr/>
        </p:nvPicPr>
        <p:blipFill>
          <a:blip r:embed="rId4"/>
          <a:stretch>
            <a:fillRect/>
          </a:stretch>
        </p:blipFill>
        <p:spPr>
          <a:xfrm>
            <a:off x="3684617" y="1989948"/>
            <a:ext cx="2792210" cy="4785775"/>
          </a:xfrm>
          <a:prstGeom prst="rect">
            <a:avLst/>
          </a:prstGeom>
        </p:spPr>
      </p:pic>
      <p:pic>
        <p:nvPicPr>
          <p:cNvPr id="11" name="図 10">
            <a:extLst>
              <a:ext uri="{FF2B5EF4-FFF2-40B4-BE49-F238E27FC236}">
                <a16:creationId xmlns:a16="http://schemas.microsoft.com/office/drawing/2014/main" id="{A5012B37-216E-429A-89C6-1CC66E4C15FB}"/>
              </a:ext>
            </a:extLst>
          </p:cNvPr>
          <p:cNvPicPr>
            <a:picLocks noChangeAspect="1"/>
          </p:cNvPicPr>
          <p:nvPr/>
        </p:nvPicPr>
        <p:blipFill>
          <a:blip r:embed="rId5"/>
          <a:stretch>
            <a:fillRect/>
          </a:stretch>
        </p:blipFill>
        <p:spPr>
          <a:xfrm>
            <a:off x="6517275" y="1994199"/>
            <a:ext cx="2395936" cy="4785775"/>
          </a:xfrm>
          <a:prstGeom prst="rect">
            <a:avLst/>
          </a:prstGeom>
        </p:spPr>
      </p:pic>
    </p:spTree>
    <p:extLst>
      <p:ext uri="{BB962C8B-B14F-4D97-AF65-F5344CB8AC3E}">
        <p14:creationId xmlns:p14="http://schemas.microsoft.com/office/powerpoint/2010/main" val="360178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83627-6057-43CF-921D-92C1C7080833}"/>
              </a:ext>
            </a:extLst>
          </p:cNvPr>
          <p:cNvSpPr>
            <a:spLocks noGrp="1"/>
          </p:cNvSpPr>
          <p:nvPr>
            <p:ph type="title"/>
          </p:nvPr>
        </p:nvSpPr>
        <p:spPr>
          <a:xfrm>
            <a:off x="0" y="69273"/>
            <a:ext cx="7715243" cy="538500"/>
          </a:xfrm>
        </p:spPr>
        <p:txBody>
          <a:bodyPr/>
          <a:lstStyle/>
          <a:p>
            <a:r>
              <a:rPr kumimoji="1" lang="ja-JP" altLang="en-US" dirty="0"/>
              <a:t>③入力ミスの軽減</a:t>
            </a:r>
          </a:p>
        </p:txBody>
      </p:sp>
      <p:sp>
        <p:nvSpPr>
          <p:cNvPr id="3" name="テキスト ボックス 2">
            <a:extLst>
              <a:ext uri="{FF2B5EF4-FFF2-40B4-BE49-F238E27FC236}">
                <a16:creationId xmlns:a16="http://schemas.microsoft.com/office/drawing/2014/main" id="{01B14D6D-75CF-48B5-88F9-DBB5822FC59B}"/>
              </a:ext>
            </a:extLst>
          </p:cNvPr>
          <p:cNvSpPr txBox="1"/>
          <p:nvPr/>
        </p:nvSpPr>
        <p:spPr>
          <a:xfrm>
            <a:off x="277167" y="786427"/>
            <a:ext cx="8392041" cy="400110"/>
          </a:xfrm>
          <a:prstGeom prst="rect">
            <a:avLst/>
          </a:prstGeom>
          <a:noFill/>
        </p:spPr>
        <p:txBody>
          <a:bodyPr wrap="none" rtlCol="0">
            <a:spAutoFit/>
          </a:bodyPr>
          <a:lstStyle/>
          <a:p>
            <a:r>
              <a:rPr kumimoji="1" lang="ja-JP" altLang="en-US" sz="2000" dirty="0">
                <a:latin typeface="+mn-ea"/>
                <a:ea typeface="+mn-ea"/>
              </a:rPr>
              <a:t>単位や通常の範囲と入力可能な範囲の設定できるようになりました。</a:t>
            </a:r>
          </a:p>
        </p:txBody>
      </p:sp>
      <p:pic>
        <p:nvPicPr>
          <p:cNvPr id="8" name="図 7">
            <a:extLst>
              <a:ext uri="{FF2B5EF4-FFF2-40B4-BE49-F238E27FC236}">
                <a16:creationId xmlns:a16="http://schemas.microsoft.com/office/drawing/2014/main" id="{06D7078F-0DD1-4FC6-BA83-B373C1775603}"/>
              </a:ext>
            </a:extLst>
          </p:cNvPr>
          <p:cNvPicPr>
            <a:picLocks noChangeAspect="1"/>
          </p:cNvPicPr>
          <p:nvPr/>
        </p:nvPicPr>
        <p:blipFill rotWithShape="1">
          <a:blip r:embed="rId2"/>
          <a:srcRect l="43750"/>
          <a:stretch/>
        </p:blipFill>
        <p:spPr>
          <a:xfrm>
            <a:off x="142881" y="1338661"/>
            <a:ext cx="5143500" cy="1843279"/>
          </a:xfrm>
          <a:prstGeom prst="rect">
            <a:avLst/>
          </a:prstGeom>
          <a:ln>
            <a:solidFill>
              <a:schemeClr val="bg1">
                <a:lumMod val="75000"/>
              </a:schemeClr>
            </a:solidFill>
          </a:ln>
        </p:spPr>
      </p:pic>
      <p:pic>
        <p:nvPicPr>
          <p:cNvPr id="1028" name="Picture 4">
            <a:extLst>
              <a:ext uri="{FF2B5EF4-FFF2-40B4-BE49-F238E27FC236}">
                <a16:creationId xmlns:a16="http://schemas.microsoft.com/office/drawing/2014/main" id="{136A7A68-357B-4C4B-B253-8FCC875CAD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86" r="1799" b="62916"/>
          <a:stretch/>
        </p:blipFill>
        <p:spPr bwMode="auto">
          <a:xfrm>
            <a:off x="142881" y="5519339"/>
            <a:ext cx="3788230" cy="122251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5F654D9E-DC50-48B2-BF0B-80FA8DC30B50}"/>
              </a:ext>
            </a:extLst>
          </p:cNvPr>
          <p:cNvPicPr>
            <a:picLocks noChangeAspect="1"/>
          </p:cNvPicPr>
          <p:nvPr/>
        </p:nvPicPr>
        <p:blipFill rotWithShape="1">
          <a:blip r:embed="rId4"/>
          <a:srcRect t="9872" r="1799" b="72302"/>
          <a:stretch/>
        </p:blipFill>
        <p:spPr>
          <a:xfrm>
            <a:off x="142881" y="3782348"/>
            <a:ext cx="3788230" cy="1222511"/>
          </a:xfrm>
          <a:prstGeom prst="rect">
            <a:avLst/>
          </a:prstGeom>
          <a:ln>
            <a:solidFill>
              <a:schemeClr val="bg1">
                <a:lumMod val="75000"/>
              </a:schemeClr>
            </a:solidFill>
          </a:ln>
        </p:spPr>
      </p:pic>
      <p:pic>
        <p:nvPicPr>
          <p:cNvPr id="16" name="図 15">
            <a:extLst>
              <a:ext uri="{FF2B5EF4-FFF2-40B4-BE49-F238E27FC236}">
                <a16:creationId xmlns:a16="http://schemas.microsoft.com/office/drawing/2014/main" id="{8A3B4247-CB50-410B-9CED-27DA8A3504A6}"/>
              </a:ext>
            </a:extLst>
          </p:cNvPr>
          <p:cNvPicPr>
            <a:picLocks noChangeAspect="1"/>
          </p:cNvPicPr>
          <p:nvPr/>
        </p:nvPicPr>
        <p:blipFill rotWithShape="1">
          <a:blip r:embed="rId5"/>
          <a:srcRect t="3174"/>
          <a:stretch/>
        </p:blipFill>
        <p:spPr>
          <a:xfrm>
            <a:off x="5785758" y="1395503"/>
            <a:ext cx="2926462" cy="5037438"/>
          </a:xfrm>
          <a:prstGeom prst="rect">
            <a:avLst/>
          </a:prstGeom>
          <a:ln>
            <a:solidFill>
              <a:schemeClr val="bg1">
                <a:lumMod val="75000"/>
              </a:schemeClr>
            </a:solidFill>
          </a:ln>
        </p:spPr>
      </p:pic>
      <p:sp>
        <p:nvSpPr>
          <p:cNvPr id="18" name="正方形/長方形 17">
            <a:extLst>
              <a:ext uri="{FF2B5EF4-FFF2-40B4-BE49-F238E27FC236}">
                <a16:creationId xmlns:a16="http://schemas.microsoft.com/office/drawing/2014/main" id="{65419185-54FA-4BCE-AD7A-B679829E9C4C}"/>
              </a:ext>
            </a:extLst>
          </p:cNvPr>
          <p:cNvSpPr/>
          <p:nvPr/>
        </p:nvSpPr>
        <p:spPr>
          <a:xfrm>
            <a:off x="277167" y="1844922"/>
            <a:ext cx="1323034" cy="395267"/>
          </a:xfrm>
          <a:prstGeom prst="rect">
            <a:avLst/>
          </a:prstGeom>
          <a:noFill/>
          <a:ln w="28575">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6C24A45-1544-43B5-B013-2586E2F14760}"/>
              </a:ext>
            </a:extLst>
          </p:cNvPr>
          <p:cNvSpPr/>
          <p:nvPr/>
        </p:nvSpPr>
        <p:spPr>
          <a:xfrm>
            <a:off x="5834324" y="5519339"/>
            <a:ext cx="735205" cy="476385"/>
          </a:xfrm>
          <a:prstGeom prst="rect">
            <a:avLst/>
          </a:prstGeom>
          <a:noFill/>
          <a:ln w="28575">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CF16508-00AA-47F4-86B3-136EB9ABADD2}"/>
              </a:ext>
            </a:extLst>
          </p:cNvPr>
          <p:cNvSpPr/>
          <p:nvPr/>
        </p:nvSpPr>
        <p:spPr>
          <a:xfrm>
            <a:off x="6658907" y="5006136"/>
            <a:ext cx="1963934" cy="75139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設定した単位が</a:t>
            </a:r>
            <a:endParaRPr kumimoji="1" lang="en-US" altLang="ja-JP" dirty="0">
              <a:solidFill>
                <a:schemeClr val="tx1"/>
              </a:solidFill>
            </a:endParaRPr>
          </a:p>
          <a:p>
            <a:pPr algn="ctr"/>
            <a:r>
              <a:rPr kumimoji="1" lang="ja-JP" altLang="en-US" dirty="0">
                <a:solidFill>
                  <a:schemeClr val="tx1"/>
                </a:solidFill>
              </a:rPr>
              <a:t>自動で入力されます</a:t>
            </a:r>
          </a:p>
        </p:txBody>
      </p:sp>
      <p:sp>
        <p:nvSpPr>
          <p:cNvPr id="26" name="正方形/長方形 25">
            <a:extLst>
              <a:ext uri="{FF2B5EF4-FFF2-40B4-BE49-F238E27FC236}">
                <a16:creationId xmlns:a16="http://schemas.microsoft.com/office/drawing/2014/main" id="{29A13D50-5702-4045-A05A-309579DA9A1D}"/>
              </a:ext>
            </a:extLst>
          </p:cNvPr>
          <p:cNvSpPr/>
          <p:nvPr/>
        </p:nvSpPr>
        <p:spPr>
          <a:xfrm>
            <a:off x="277166" y="2252590"/>
            <a:ext cx="4828233" cy="836478"/>
          </a:xfrm>
          <a:prstGeom prst="rect">
            <a:avLst/>
          </a:prstGeom>
          <a:noFill/>
          <a:ln w="28575">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4DE00060-0DB6-4245-8186-3EAB1D63D5A1}"/>
              </a:ext>
            </a:extLst>
          </p:cNvPr>
          <p:cNvSpPr txBox="1"/>
          <p:nvPr/>
        </p:nvSpPr>
        <p:spPr>
          <a:xfrm>
            <a:off x="71208" y="3316646"/>
            <a:ext cx="4416594" cy="477054"/>
          </a:xfrm>
          <a:prstGeom prst="rect">
            <a:avLst/>
          </a:prstGeom>
          <a:noFill/>
        </p:spPr>
        <p:txBody>
          <a:bodyPr wrap="none" rtlCol="0">
            <a:spAutoFit/>
          </a:bodyPr>
          <a:lstStyle/>
          <a:p>
            <a:r>
              <a:rPr kumimoji="1" lang="ja-JP" altLang="en-US" sz="1500" dirty="0">
                <a:latin typeface="+mn-ea"/>
                <a:ea typeface="+mn-ea"/>
              </a:rPr>
              <a:t>通常の範囲外の数値を入力すると警告が出ます。</a:t>
            </a:r>
            <a:endParaRPr kumimoji="1" lang="en-US" altLang="ja-JP" sz="1500" dirty="0">
              <a:latin typeface="+mn-ea"/>
              <a:ea typeface="+mn-ea"/>
            </a:endParaRPr>
          </a:p>
          <a:p>
            <a:r>
              <a:rPr kumimoji="1" lang="en-US" altLang="ja-JP" sz="1000" dirty="0">
                <a:latin typeface="+mn-ea"/>
                <a:ea typeface="+mn-ea"/>
              </a:rPr>
              <a:t>(</a:t>
            </a:r>
            <a:r>
              <a:rPr kumimoji="1" lang="ja-JP" altLang="en-US" sz="1000" dirty="0">
                <a:latin typeface="+mn-ea"/>
                <a:ea typeface="+mn-ea"/>
              </a:rPr>
              <a:t>警告が出るのは報告書作成時のみで閲覧画面は通常通り表示されます</a:t>
            </a:r>
            <a:r>
              <a:rPr kumimoji="1" lang="en-US" altLang="ja-JP" sz="1000" dirty="0">
                <a:latin typeface="+mn-ea"/>
                <a:ea typeface="+mn-ea"/>
              </a:rPr>
              <a:t>)</a:t>
            </a:r>
            <a:endParaRPr kumimoji="1" lang="ja-JP" altLang="en-US" sz="1000" dirty="0">
              <a:latin typeface="+mn-ea"/>
              <a:ea typeface="+mn-ea"/>
            </a:endParaRPr>
          </a:p>
        </p:txBody>
      </p:sp>
      <p:sp>
        <p:nvSpPr>
          <p:cNvPr id="32" name="テキスト ボックス 31">
            <a:extLst>
              <a:ext uri="{FF2B5EF4-FFF2-40B4-BE49-F238E27FC236}">
                <a16:creationId xmlns:a16="http://schemas.microsoft.com/office/drawing/2014/main" id="{85531F1F-D111-4A81-A169-33D64085E81B}"/>
              </a:ext>
            </a:extLst>
          </p:cNvPr>
          <p:cNvSpPr txBox="1"/>
          <p:nvPr/>
        </p:nvSpPr>
        <p:spPr>
          <a:xfrm>
            <a:off x="71208" y="5243051"/>
            <a:ext cx="5763116" cy="323165"/>
          </a:xfrm>
          <a:prstGeom prst="rect">
            <a:avLst/>
          </a:prstGeom>
          <a:noFill/>
        </p:spPr>
        <p:txBody>
          <a:bodyPr wrap="none" rtlCol="0">
            <a:spAutoFit/>
          </a:bodyPr>
          <a:lstStyle/>
          <a:p>
            <a:r>
              <a:rPr kumimoji="1" lang="ja-JP" altLang="en-US" sz="1500" dirty="0">
                <a:latin typeface="+mn-ea"/>
                <a:ea typeface="+mn-ea"/>
              </a:rPr>
              <a:t>入力可能な範囲外の数値を入力すると報告書が送信できません。</a:t>
            </a:r>
          </a:p>
        </p:txBody>
      </p:sp>
      <p:cxnSp>
        <p:nvCxnSpPr>
          <p:cNvPr id="33" name="コネクタ: カギ線 32">
            <a:extLst>
              <a:ext uri="{FF2B5EF4-FFF2-40B4-BE49-F238E27FC236}">
                <a16:creationId xmlns:a16="http://schemas.microsoft.com/office/drawing/2014/main" id="{E843609A-1AAE-4D89-BC9E-FC24359AB87A}"/>
              </a:ext>
            </a:extLst>
          </p:cNvPr>
          <p:cNvCxnSpPr>
            <a:cxnSpLocks/>
            <a:endCxn id="19" idx="1"/>
          </p:cNvCxnSpPr>
          <p:nvPr/>
        </p:nvCxnSpPr>
        <p:spPr>
          <a:xfrm>
            <a:off x="1600201" y="2042555"/>
            <a:ext cx="4234123" cy="3714977"/>
          </a:xfrm>
          <a:prstGeom prst="bentConnector3">
            <a:avLst>
              <a:gd name="adj1" fmla="val 95378"/>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7DFC8D14-7277-483A-B64D-2C31C109C072}"/>
              </a:ext>
            </a:extLst>
          </p:cNvPr>
          <p:cNvCxnSpPr>
            <a:cxnSpLocks/>
          </p:cNvCxnSpPr>
          <p:nvPr/>
        </p:nvCxnSpPr>
        <p:spPr>
          <a:xfrm>
            <a:off x="1061357" y="3089068"/>
            <a:ext cx="0" cy="22757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1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3CD281-43AA-47FC-8CD8-539418369772}"/>
              </a:ext>
            </a:extLst>
          </p:cNvPr>
          <p:cNvSpPr>
            <a:spLocks noGrp="1"/>
          </p:cNvSpPr>
          <p:nvPr>
            <p:ph type="title"/>
          </p:nvPr>
        </p:nvSpPr>
        <p:spPr>
          <a:xfrm>
            <a:off x="0" y="51137"/>
            <a:ext cx="7715243" cy="538500"/>
          </a:xfrm>
        </p:spPr>
        <p:txBody>
          <a:bodyPr/>
          <a:lstStyle/>
          <a:p>
            <a:r>
              <a:rPr kumimoji="1" lang="ja-JP" altLang="en-US" dirty="0"/>
              <a:t>リニューアル前後の画面比較</a:t>
            </a:r>
          </a:p>
        </p:txBody>
      </p:sp>
      <p:sp>
        <p:nvSpPr>
          <p:cNvPr id="3" name="テキスト ボックス 2">
            <a:extLst>
              <a:ext uri="{FF2B5EF4-FFF2-40B4-BE49-F238E27FC236}">
                <a16:creationId xmlns:a16="http://schemas.microsoft.com/office/drawing/2014/main" id="{84268888-3FE4-442F-8D00-283EF111B399}"/>
              </a:ext>
            </a:extLst>
          </p:cNvPr>
          <p:cNvSpPr txBox="1"/>
          <p:nvPr/>
        </p:nvSpPr>
        <p:spPr>
          <a:xfrm>
            <a:off x="95744" y="703173"/>
            <a:ext cx="6853158" cy="400110"/>
          </a:xfrm>
          <a:prstGeom prst="rect">
            <a:avLst/>
          </a:prstGeom>
          <a:noFill/>
        </p:spPr>
        <p:txBody>
          <a:bodyPr wrap="none" rtlCol="0">
            <a:spAutoFit/>
          </a:bodyPr>
          <a:lstStyle/>
          <a:p>
            <a:r>
              <a:rPr kumimoji="1" lang="ja-JP" altLang="en-US" sz="2000" dirty="0">
                <a:latin typeface="+mn-ea"/>
                <a:ea typeface="+mn-ea"/>
              </a:rPr>
              <a:t>より閲覧性を向上するために、各画面を微修正しました。</a:t>
            </a:r>
            <a:endParaRPr kumimoji="1" lang="en-US" altLang="ja-JP" sz="2000" dirty="0">
              <a:latin typeface="+mn-ea"/>
              <a:ea typeface="+mn-ea"/>
            </a:endParaRPr>
          </a:p>
        </p:txBody>
      </p:sp>
      <p:pic>
        <p:nvPicPr>
          <p:cNvPr id="5" name="図 4">
            <a:extLst>
              <a:ext uri="{FF2B5EF4-FFF2-40B4-BE49-F238E27FC236}">
                <a16:creationId xmlns:a16="http://schemas.microsoft.com/office/drawing/2014/main" id="{9B3A95F1-3BA9-45F6-88B5-B9ED84579015}"/>
              </a:ext>
            </a:extLst>
          </p:cNvPr>
          <p:cNvPicPr>
            <a:picLocks noChangeAspect="1"/>
          </p:cNvPicPr>
          <p:nvPr/>
        </p:nvPicPr>
        <p:blipFill rotWithShape="1">
          <a:blip r:embed="rId2"/>
          <a:srcRect l="18038" t="12702"/>
          <a:stretch/>
        </p:blipFill>
        <p:spPr>
          <a:xfrm>
            <a:off x="635150" y="1277959"/>
            <a:ext cx="3673912" cy="2025766"/>
          </a:xfrm>
          <a:prstGeom prst="rect">
            <a:avLst/>
          </a:prstGeom>
          <a:ln>
            <a:solidFill>
              <a:schemeClr val="bg1">
                <a:lumMod val="75000"/>
              </a:schemeClr>
            </a:solidFill>
          </a:ln>
        </p:spPr>
      </p:pic>
      <p:pic>
        <p:nvPicPr>
          <p:cNvPr id="22" name="図 21">
            <a:extLst>
              <a:ext uri="{FF2B5EF4-FFF2-40B4-BE49-F238E27FC236}">
                <a16:creationId xmlns:a16="http://schemas.microsoft.com/office/drawing/2014/main" id="{2469B971-309F-409A-AECA-87A10B924858}"/>
              </a:ext>
            </a:extLst>
          </p:cNvPr>
          <p:cNvPicPr>
            <a:picLocks noChangeAspect="1"/>
          </p:cNvPicPr>
          <p:nvPr/>
        </p:nvPicPr>
        <p:blipFill rotWithShape="1">
          <a:blip r:embed="rId3"/>
          <a:srcRect t="3077"/>
          <a:stretch/>
        </p:blipFill>
        <p:spPr>
          <a:xfrm>
            <a:off x="5519373" y="1130627"/>
            <a:ext cx="1287616" cy="2218660"/>
          </a:xfrm>
          <a:prstGeom prst="rect">
            <a:avLst/>
          </a:prstGeom>
          <a:ln>
            <a:solidFill>
              <a:schemeClr val="bg1">
                <a:lumMod val="75000"/>
              </a:schemeClr>
            </a:solidFill>
          </a:ln>
        </p:spPr>
      </p:pic>
      <p:grpSp>
        <p:nvGrpSpPr>
          <p:cNvPr id="23" name="グループ化 22">
            <a:extLst>
              <a:ext uri="{FF2B5EF4-FFF2-40B4-BE49-F238E27FC236}">
                <a16:creationId xmlns:a16="http://schemas.microsoft.com/office/drawing/2014/main" id="{B6505CAD-305E-4CC6-9B68-258D8BA64496}"/>
              </a:ext>
            </a:extLst>
          </p:cNvPr>
          <p:cNvGrpSpPr/>
          <p:nvPr/>
        </p:nvGrpSpPr>
        <p:grpSpPr>
          <a:xfrm>
            <a:off x="97984" y="3770357"/>
            <a:ext cx="5035876" cy="2869592"/>
            <a:chOff x="41757" y="3770590"/>
            <a:chExt cx="5035876" cy="2869592"/>
          </a:xfrm>
        </p:grpSpPr>
        <p:sp>
          <p:nvSpPr>
            <p:cNvPr id="36" name="正方形/長方形 35">
              <a:extLst>
                <a:ext uri="{FF2B5EF4-FFF2-40B4-BE49-F238E27FC236}">
                  <a16:creationId xmlns:a16="http://schemas.microsoft.com/office/drawing/2014/main" id="{ED2AB5C3-F06F-4F74-B9EB-AF93A249D952}"/>
                </a:ext>
              </a:extLst>
            </p:cNvPr>
            <p:cNvSpPr/>
            <p:nvPr/>
          </p:nvSpPr>
          <p:spPr>
            <a:xfrm>
              <a:off x="41757" y="3770590"/>
              <a:ext cx="5035876" cy="2869592"/>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A3945CFC-F480-4C38-867A-1281F3E6B1B0}"/>
                </a:ext>
              </a:extLst>
            </p:cNvPr>
            <p:cNvGrpSpPr/>
            <p:nvPr/>
          </p:nvGrpSpPr>
          <p:grpSpPr>
            <a:xfrm>
              <a:off x="67338" y="3790116"/>
              <a:ext cx="4989815" cy="2830540"/>
              <a:chOff x="-1298443" y="1884079"/>
              <a:chExt cx="4989815" cy="2830540"/>
            </a:xfrm>
          </p:grpSpPr>
          <p:pic>
            <p:nvPicPr>
              <p:cNvPr id="7" name="図 6">
                <a:extLst>
                  <a:ext uri="{FF2B5EF4-FFF2-40B4-BE49-F238E27FC236}">
                    <a16:creationId xmlns:a16="http://schemas.microsoft.com/office/drawing/2014/main" id="{FFAD34D5-FF48-4D01-9151-2EF89AFAEB7A}"/>
                  </a:ext>
                </a:extLst>
              </p:cNvPr>
              <p:cNvPicPr>
                <a:picLocks noChangeAspect="1"/>
              </p:cNvPicPr>
              <p:nvPr/>
            </p:nvPicPr>
            <p:blipFill rotWithShape="1">
              <a:blip r:embed="rId4"/>
              <a:srcRect l="13077" t="10056" r="25361"/>
              <a:stretch/>
            </p:blipFill>
            <p:spPr>
              <a:xfrm>
                <a:off x="-1298443" y="1884079"/>
                <a:ext cx="4349306" cy="2830540"/>
              </a:xfrm>
              <a:prstGeom prst="rect">
                <a:avLst/>
              </a:prstGeom>
              <a:ln>
                <a:noFill/>
              </a:ln>
            </p:spPr>
          </p:pic>
          <p:pic>
            <p:nvPicPr>
              <p:cNvPr id="25" name="図 24">
                <a:extLst>
                  <a:ext uri="{FF2B5EF4-FFF2-40B4-BE49-F238E27FC236}">
                    <a16:creationId xmlns:a16="http://schemas.microsoft.com/office/drawing/2014/main" id="{74F7A448-3689-4472-8401-68D71B5765B7}"/>
                  </a:ext>
                </a:extLst>
              </p:cNvPr>
              <p:cNvPicPr>
                <a:picLocks noChangeAspect="1"/>
              </p:cNvPicPr>
              <p:nvPr/>
            </p:nvPicPr>
            <p:blipFill rotWithShape="1">
              <a:blip r:embed="rId4"/>
              <a:srcRect l="88503" t="10056"/>
              <a:stretch/>
            </p:blipFill>
            <p:spPr>
              <a:xfrm>
                <a:off x="2879079" y="1884079"/>
                <a:ext cx="812293" cy="2830540"/>
              </a:xfrm>
              <a:prstGeom prst="rect">
                <a:avLst/>
              </a:prstGeom>
              <a:ln>
                <a:noFill/>
              </a:ln>
            </p:spPr>
          </p:pic>
        </p:grpSp>
      </p:grpSp>
      <p:pic>
        <p:nvPicPr>
          <p:cNvPr id="16" name="図 15">
            <a:extLst>
              <a:ext uri="{FF2B5EF4-FFF2-40B4-BE49-F238E27FC236}">
                <a16:creationId xmlns:a16="http://schemas.microsoft.com/office/drawing/2014/main" id="{E93A29EF-B2B7-4F15-BE7C-16665A82C2F1}"/>
              </a:ext>
            </a:extLst>
          </p:cNvPr>
          <p:cNvPicPr>
            <a:picLocks noChangeAspect="1"/>
          </p:cNvPicPr>
          <p:nvPr/>
        </p:nvPicPr>
        <p:blipFill rotWithShape="1">
          <a:blip r:embed="rId5"/>
          <a:srcRect t="2692"/>
          <a:stretch/>
        </p:blipFill>
        <p:spPr>
          <a:xfrm>
            <a:off x="7510074" y="1130627"/>
            <a:ext cx="1266719" cy="2191315"/>
          </a:xfrm>
          <a:prstGeom prst="rect">
            <a:avLst/>
          </a:prstGeom>
          <a:ln>
            <a:solidFill>
              <a:schemeClr val="bg1">
                <a:lumMod val="75000"/>
              </a:schemeClr>
            </a:solidFill>
          </a:ln>
        </p:spPr>
      </p:pic>
      <p:pic>
        <p:nvPicPr>
          <p:cNvPr id="18" name="図 17">
            <a:extLst>
              <a:ext uri="{FF2B5EF4-FFF2-40B4-BE49-F238E27FC236}">
                <a16:creationId xmlns:a16="http://schemas.microsoft.com/office/drawing/2014/main" id="{8C31B034-92AC-41CD-A8D6-741C2F516E4C}"/>
              </a:ext>
            </a:extLst>
          </p:cNvPr>
          <p:cNvPicPr>
            <a:picLocks noChangeAspect="1"/>
          </p:cNvPicPr>
          <p:nvPr/>
        </p:nvPicPr>
        <p:blipFill rotWithShape="1">
          <a:blip r:embed="rId6"/>
          <a:srcRect t="2692"/>
          <a:stretch/>
        </p:blipFill>
        <p:spPr>
          <a:xfrm>
            <a:off x="7335766" y="3761680"/>
            <a:ext cx="1636231" cy="2830540"/>
          </a:xfrm>
          <a:prstGeom prst="rect">
            <a:avLst/>
          </a:prstGeom>
          <a:ln>
            <a:solidFill>
              <a:schemeClr val="bg1">
                <a:lumMod val="75000"/>
              </a:schemeClr>
            </a:solidFill>
          </a:ln>
        </p:spPr>
      </p:pic>
      <p:pic>
        <p:nvPicPr>
          <p:cNvPr id="20" name="図 19">
            <a:extLst>
              <a:ext uri="{FF2B5EF4-FFF2-40B4-BE49-F238E27FC236}">
                <a16:creationId xmlns:a16="http://schemas.microsoft.com/office/drawing/2014/main" id="{3DB4D165-3C18-43BF-A451-69DCF7EA110C}"/>
              </a:ext>
            </a:extLst>
          </p:cNvPr>
          <p:cNvPicPr>
            <a:picLocks noChangeAspect="1"/>
          </p:cNvPicPr>
          <p:nvPr/>
        </p:nvPicPr>
        <p:blipFill rotWithShape="1">
          <a:blip r:embed="rId7"/>
          <a:srcRect t="3205"/>
          <a:stretch/>
        </p:blipFill>
        <p:spPr>
          <a:xfrm>
            <a:off x="5408053" y="3770590"/>
            <a:ext cx="1653520" cy="2845373"/>
          </a:xfrm>
          <a:prstGeom prst="rect">
            <a:avLst/>
          </a:prstGeom>
          <a:ln>
            <a:solidFill>
              <a:schemeClr val="bg1">
                <a:lumMod val="75000"/>
              </a:schemeClr>
            </a:solidFill>
          </a:ln>
        </p:spPr>
      </p:pic>
      <p:grpSp>
        <p:nvGrpSpPr>
          <p:cNvPr id="44" name="グループ化 43">
            <a:extLst>
              <a:ext uri="{FF2B5EF4-FFF2-40B4-BE49-F238E27FC236}">
                <a16:creationId xmlns:a16="http://schemas.microsoft.com/office/drawing/2014/main" id="{EDA6705D-05F3-4BB9-99D6-8D993D7723EE}"/>
              </a:ext>
            </a:extLst>
          </p:cNvPr>
          <p:cNvGrpSpPr/>
          <p:nvPr/>
        </p:nvGrpSpPr>
        <p:grpSpPr>
          <a:xfrm>
            <a:off x="1206820" y="4492780"/>
            <a:ext cx="2294271" cy="586807"/>
            <a:chOff x="3073838" y="3064572"/>
            <a:chExt cx="2294271" cy="586807"/>
          </a:xfrm>
        </p:grpSpPr>
        <p:grpSp>
          <p:nvGrpSpPr>
            <p:cNvPr id="43" name="グループ化 42">
              <a:extLst>
                <a:ext uri="{FF2B5EF4-FFF2-40B4-BE49-F238E27FC236}">
                  <a16:creationId xmlns:a16="http://schemas.microsoft.com/office/drawing/2014/main" id="{D5C513F1-58CA-4A88-8A72-BB700878A3ED}"/>
                </a:ext>
              </a:extLst>
            </p:cNvPr>
            <p:cNvGrpSpPr/>
            <p:nvPr/>
          </p:nvGrpSpPr>
          <p:grpSpPr>
            <a:xfrm>
              <a:off x="3073838" y="3064572"/>
              <a:ext cx="2294271" cy="586807"/>
              <a:chOff x="3118032" y="3054846"/>
              <a:chExt cx="2294271" cy="586807"/>
            </a:xfrm>
          </p:grpSpPr>
          <p:sp>
            <p:nvSpPr>
              <p:cNvPr id="39" name="吹き出し: 角を丸めた四角形 38">
                <a:extLst>
                  <a:ext uri="{FF2B5EF4-FFF2-40B4-BE49-F238E27FC236}">
                    <a16:creationId xmlns:a16="http://schemas.microsoft.com/office/drawing/2014/main" id="{5B7804EE-BA78-41C4-8D16-CFA3AF38A11E}"/>
                  </a:ext>
                </a:extLst>
              </p:cNvPr>
              <p:cNvSpPr/>
              <p:nvPr/>
            </p:nvSpPr>
            <p:spPr>
              <a:xfrm>
                <a:off x="3118032" y="3054846"/>
                <a:ext cx="2294271" cy="586807"/>
              </a:xfrm>
              <a:prstGeom prst="wedgeRoundRectCallout">
                <a:avLst>
                  <a:gd name="adj1" fmla="val 38661"/>
                  <a:gd name="adj2" fmla="val -67855"/>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1" name="図 40">
                <a:extLst>
                  <a:ext uri="{FF2B5EF4-FFF2-40B4-BE49-F238E27FC236}">
                    <a16:creationId xmlns:a16="http://schemas.microsoft.com/office/drawing/2014/main" id="{6D9586C8-3332-49A2-9C16-832280B9106F}"/>
                  </a:ext>
                </a:extLst>
              </p:cNvPr>
              <p:cNvPicPr>
                <a:picLocks noChangeAspect="1"/>
              </p:cNvPicPr>
              <p:nvPr/>
            </p:nvPicPr>
            <p:blipFill rotWithShape="1">
              <a:blip r:embed="rId8"/>
              <a:srcRect l="13156" t="22529" r="28754" b="8525"/>
              <a:stretch/>
            </p:blipFill>
            <p:spPr>
              <a:xfrm>
                <a:off x="3180583" y="3124845"/>
                <a:ext cx="348625" cy="400643"/>
              </a:xfrm>
              <a:prstGeom prst="rect">
                <a:avLst/>
              </a:prstGeom>
            </p:spPr>
          </p:pic>
        </p:grpSp>
        <p:sp>
          <p:nvSpPr>
            <p:cNvPr id="42" name="テキスト ボックス 41">
              <a:extLst>
                <a:ext uri="{FF2B5EF4-FFF2-40B4-BE49-F238E27FC236}">
                  <a16:creationId xmlns:a16="http://schemas.microsoft.com/office/drawing/2014/main" id="{74265934-C91C-48E9-BC73-0973FAC0A4C6}"/>
                </a:ext>
              </a:extLst>
            </p:cNvPr>
            <p:cNvSpPr txBox="1"/>
            <p:nvPr/>
          </p:nvSpPr>
          <p:spPr>
            <a:xfrm>
              <a:off x="3426168" y="3064572"/>
              <a:ext cx="1935145" cy="577081"/>
            </a:xfrm>
            <a:prstGeom prst="rect">
              <a:avLst/>
            </a:prstGeom>
            <a:noFill/>
          </p:spPr>
          <p:txBody>
            <a:bodyPr wrap="none" rtlCol="0">
              <a:spAutoFit/>
            </a:bodyPr>
            <a:lstStyle/>
            <a:p>
              <a:r>
                <a:rPr kumimoji="1" lang="ja-JP" altLang="en-US" sz="1050" dirty="0">
                  <a:latin typeface="+mn-ea"/>
                  <a:ea typeface="+mn-ea"/>
                </a:rPr>
                <a:t>？マークをクリックすると</a:t>
              </a:r>
              <a:endParaRPr kumimoji="1" lang="en-US" altLang="ja-JP" sz="1050" dirty="0">
                <a:latin typeface="+mn-ea"/>
                <a:ea typeface="+mn-ea"/>
              </a:endParaRPr>
            </a:p>
            <a:p>
              <a:r>
                <a:rPr kumimoji="1" lang="ja-JP" altLang="en-US" sz="1050" dirty="0">
                  <a:latin typeface="+mn-ea"/>
                  <a:ea typeface="+mn-ea"/>
                </a:rPr>
                <a:t>その項目についての説明が</a:t>
              </a:r>
              <a:endParaRPr kumimoji="1" lang="en-US" altLang="ja-JP" sz="1050" dirty="0">
                <a:latin typeface="+mn-ea"/>
                <a:ea typeface="+mn-ea"/>
              </a:endParaRPr>
            </a:p>
            <a:p>
              <a:r>
                <a:rPr kumimoji="1" lang="ja-JP" altLang="en-US" sz="1050" dirty="0">
                  <a:latin typeface="+mn-ea"/>
                  <a:ea typeface="+mn-ea"/>
                </a:rPr>
                <a:t>表示されるようになりました</a:t>
              </a:r>
            </a:p>
          </p:txBody>
        </p:sp>
      </p:grpSp>
      <p:grpSp>
        <p:nvGrpSpPr>
          <p:cNvPr id="47" name="グループ化 46">
            <a:extLst>
              <a:ext uri="{FF2B5EF4-FFF2-40B4-BE49-F238E27FC236}">
                <a16:creationId xmlns:a16="http://schemas.microsoft.com/office/drawing/2014/main" id="{786753E5-DC7C-44B9-A53B-824D3C060D2C}"/>
              </a:ext>
            </a:extLst>
          </p:cNvPr>
          <p:cNvGrpSpPr/>
          <p:nvPr/>
        </p:nvGrpSpPr>
        <p:grpSpPr>
          <a:xfrm>
            <a:off x="7240283" y="5565880"/>
            <a:ext cx="1706602" cy="586807"/>
            <a:chOff x="6296534" y="5565880"/>
            <a:chExt cx="1706602" cy="586807"/>
          </a:xfrm>
        </p:grpSpPr>
        <p:sp>
          <p:nvSpPr>
            <p:cNvPr id="45" name="吹き出し: 角を丸めた四角形 44">
              <a:extLst>
                <a:ext uri="{FF2B5EF4-FFF2-40B4-BE49-F238E27FC236}">
                  <a16:creationId xmlns:a16="http://schemas.microsoft.com/office/drawing/2014/main" id="{2D1F96EC-E3CC-4167-9F41-EA2AFFC377D8}"/>
                </a:ext>
              </a:extLst>
            </p:cNvPr>
            <p:cNvSpPr/>
            <p:nvPr/>
          </p:nvSpPr>
          <p:spPr>
            <a:xfrm>
              <a:off x="6296534" y="5565880"/>
              <a:ext cx="1706602" cy="586807"/>
            </a:xfrm>
            <a:prstGeom prst="wedgeRoundRectCallout">
              <a:avLst>
                <a:gd name="adj1" fmla="val 1020"/>
                <a:gd name="adj2" fmla="val -100818"/>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6AA26EE9-A307-470C-A29B-25AAFA4F0079}"/>
                </a:ext>
              </a:extLst>
            </p:cNvPr>
            <p:cNvSpPr txBox="1"/>
            <p:nvPr/>
          </p:nvSpPr>
          <p:spPr>
            <a:xfrm>
              <a:off x="6296534" y="5575606"/>
              <a:ext cx="1665841" cy="577081"/>
            </a:xfrm>
            <a:prstGeom prst="rect">
              <a:avLst/>
            </a:prstGeom>
            <a:noFill/>
          </p:spPr>
          <p:txBody>
            <a:bodyPr wrap="none" rtlCol="0">
              <a:spAutoFit/>
            </a:bodyPr>
            <a:lstStyle/>
            <a:p>
              <a:r>
                <a:rPr kumimoji="1" lang="ja-JP" altLang="en-US" sz="1050" dirty="0">
                  <a:latin typeface="+mn-ea"/>
                  <a:ea typeface="+mn-ea"/>
                </a:rPr>
                <a:t>スポットなどの項目は</a:t>
              </a:r>
              <a:endParaRPr kumimoji="1" lang="en-US" altLang="ja-JP" sz="1050" dirty="0">
                <a:latin typeface="+mn-ea"/>
                <a:ea typeface="+mn-ea"/>
              </a:endParaRPr>
            </a:p>
            <a:p>
              <a:r>
                <a:rPr kumimoji="1" lang="ja-JP" altLang="en-US" sz="1050" dirty="0">
                  <a:latin typeface="+mn-ea"/>
                  <a:ea typeface="+mn-ea"/>
                </a:rPr>
                <a:t>枠でくくられすっきりと</a:t>
              </a:r>
              <a:endParaRPr kumimoji="1" lang="en-US" altLang="ja-JP" sz="1050" dirty="0">
                <a:latin typeface="+mn-ea"/>
                <a:ea typeface="+mn-ea"/>
              </a:endParaRPr>
            </a:p>
            <a:p>
              <a:r>
                <a:rPr kumimoji="1" lang="ja-JP" altLang="en-US" sz="1050" dirty="0">
                  <a:latin typeface="+mn-ea"/>
                  <a:ea typeface="+mn-ea"/>
                </a:rPr>
                <a:t>見やすくなりました</a:t>
              </a:r>
            </a:p>
          </p:txBody>
        </p:sp>
      </p:grpSp>
      <p:grpSp>
        <p:nvGrpSpPr>
          <p:cNvPr id="50" name="グループ化 49">
            <a:extLst>
              <a:ext uri="{FF2B5EF4-FFF2-40B4-BE49-F238E27FC236}">
                <a16:creationId xmlns:a16="http://schemas.microsoft.com/office/drawing/2014/main" id="{8E719B80-35B0-4A4D-9926-152A981213A1}"/>
              </a:ext>
            </a:extLst>
          </p:cNvPr>
          <p:cNvGrpSpPr/>
          <p:nvPr/>
        </p:nvGrpSpPr>
        <p:grpSpPr>
          <a:xfrm>
            <a:off x="5039815" y="4971473"/>
            <a:ext cx="1541660" cy="490429"/>
            <a:chOff x="7149793" y="2314446"/>
            <a:chExt cx="1541660" cy="490429"/>
          </a:xfrm>
        </p:grpSpPr>
        <p:sp>
          <p:nvSpPr>
            <p:cNvPr id="49" name="吹き出し: 角を丸めた四角形 48">
              <a:extLst>
                <a:ext uri="{FF2B5EF4-FFF2-40B4-BE49-F238E27FC236}">
                  <a16:creationId xmlns:a16="http://schemas.microsoft.com/office/drawing/2014/main" id="{E554A328-2E77-4C55-9E21-AFAA05DCFD53}"/>
                </a:ext>
              </a:extLst>
            </p:cNvPr>
            <p:cNvSpPr/>
            <p:nvPr/>
          </p:nvSpPr>
          <p:spPr>
            <a:xfrm>
              <a:off x="7149793" y="2314446"/>
              <a:ext cx="1510184" cy="490429"/>
            </a:xfrm>
            <a:prstGeom prst="wedgeRoundRectCallout">
              <a:avLst>
                <a:gd name="adj1" fmla="val 35538"/>
                <a:gd name="adj2" fmla="val -99320"/>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FAFE71CC-AE81-4708-B096-3177157F458A}"/>
                </a:ext>
              </a:extLst>
            </p:cNvPr>
            <p:cNvSpPr txBox="1"/>
            <p:nvPr/>
          </p:nvSpPr>
          <p:spPr>
            <a:xfrm>
              <a:off x="7160265" y="2362149"/>
              <a:ext cx="1531188" cy="415498"/>
            </a:xfrm>
            <a:prstGeom prst="rect">
              <a:avLst/>
            </a:prstGeom>
            <a:noFill/>
          </p:spPr>
          <p:txBody>
            <a:bodyPr wrap="none" rtlCol="0">
              <a:spAutoFit/>
            </a:bodyPr>
            <a:lstStyle/>
            <a:p>
              <a:r>
                <a:rPr kumimoji="1" lang="ja-JP" altLang="en-US" sz="1050" dirty="0">
                  <a:latin typeface="+mn-ea"/>
                  <a:ea typeface="+mn-ea"/>
                </a:rPr>
                <a:t>全体的に薄い色で</a:t>
              </a:r>
              <a:endParaRPr kumimoji="1" lang="en-US" altLang="ja-JP" sz="1050" dirty="0">
                <a:latin typeface="+mn-ea"/>
                <a:ea typeface="+mn-ea"/>
              </a:endParaRPr>
            </a:p>
            <a:p>
              <a:r>
                <a:rPr kumimoji="1" lang="ja-JP" altLang="en-US" sz="1050" dirty="0">
                  <a:latin typeface="+mn-ea"/>
                  <a:ea typeface="+mn-ea"/>
                </a:rPr>
                <a:t>目に優しくなりました</a:t>
              </a:r>
            </a:p>
          </p:txBody>
        </p:sp>
      </p:grpSp>
      <p:sp>
        <p:nvSpPr>
          <p:cNvPr id="53" name="正方形/長方形 52">
            <a:extLst>
              <a:ext uri="{FF2B5EF4-FFF2-40B4-BE49-F238E27FC236}">
                <a16:creationId xmlns:a16="http://schemas.microsoft.com/office/drawing/2014/main" id="{F44F09FE-56C5-4317-9EDC-02EE15C6521B}"/>
              </a:ext>
            </a:extLst>
          </p:cNvPr>
          <p:cNvSpPr/>
          <p:nvPr/>
        </p:nvSpPr>
        <p:spPr>
          <a:xfrm>
            <a:off x="8022786" y="6269915"/>
            <a:ext cx="905039" cy="2657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報告書閲覧</a:t>
            </a:r>
          </a:p>
        </p:txBody>
      </p:sp>
      <p:sp>
        <p:nvSpPr>
          <p:cNvPr id="55" name="正方形/長方形 54">
            <a:extLst>
              <a:ext uri="{FF2B5EF4-FFF2-40B4-BE49-F238E27FC236}">
                <a16:creationId xmlns:a16="http://schemas.microsoft.com/office/drawing/2014/main" id="{23A32C4D-68A3-4A42-A306-08220A410993}"/>
              </a:ext>
            </a:extLst>
          </p:cNvPr>
          <p:cNvSpPr/>
          <p:nvPr/>
        </p:nvSpPr>
        <p:spPr>
          <a:xfrm>
            <a:off x="6097479" y="6286372"/>
            <a:ext cx="905039" cy="2657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報告書作成</a:t>
            </a:r>
          </a:p>
        </p:txBody>
      </p:sp>
      <p:sp>
        <p:nvSpPr>
          <p:cNvPr id="56" name="正方形/長方形 55">
            <a:extLst>
              <a:ext uri="{FF2B5EF4-FFF2-40B4-BE49-F238E27FC236}">
                <a16:creationId xmlns:a16="http://schemas.microsoft.com/office/drawing/2014/main" id="{9B0962A2-E887-46E1-9288-9A518E62A74E}"/>
              </a:ext>
            </a:extLst>
          </p:cNvPr>
          <p:cNvSpPr/>
          <p:nvPr/>
        </p:nvSpPr>
        <p:spPr>
          <a:xfrm>
            <a:off x="3322376" y="6316484"/>
            <a:ext cx="1758004" cy="26572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報告書フォーマット設定</a:t>
            </a:r>
          </a:p>
        </p:txBody>
      </p:sp>
      <p:sp>
        <p:nvSpPr>
          <p:cNvPr id="54" name="楕円 53">
            <a:extLst>
              <a:ext uri="{FF2B5EF4-FFF2-40B4-BE49-F238E27FC236}">
                <a16:creationId xmlns:a16="http://schemas.microsoft.com/office/drawing/2014/main" id="{1273B52C-9642-4A71-90CD-0262EBF2A843}"/>
              </a:ext>
            </a:extLst>
          </p:cNvPr>
          <p:cNvSpPr/>
          <p:nvPr/>
        </p:nvSpPr>
        <p:spPr>
          <a:xfrm>
            <a:off x="6721867" y="3777522"/>
            <a:ext cx="333964" cy="327935"/>
          </a:xfrm>
          <a:prstGeom prst="ellipse">
            <a:avLst/>
          </a:prstGeom>
          <a:solidFill>
            <a:schemeClr val="bg1"/>
          </a:solidFill>
          <a:ln>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a:t>
            </a:r>
          </a:p>
        </p:txBody>
      </p:sp>
      <p:sp>
        <p:nvSpPr>
          <p:cNvPr id="57" name="楕円 56">
            <a:extLst>
              <a:ext uri="{FF2B5EF4-FFF2-40B4-BE49-F238E27FC236}">
                <a16:creationId xmlns:a16="http://schemas.microsoft.com/office/drawing/2014/main" id="{19859CCB-0E18-4C23-B5B5-83A157A61F5E}"/>
              </a:ext>
            </a:extLst>
          </p:cNvPr>
          <p:cNvSpPr/>
          <p:nvPr/>
        </p:nvSpPr>
        <p:spPr>
          <a:xfrm>
            <a:off x="4782287" y="3777521"/>
            <a:ext cx="333964" cy="327935"/>
          </a:xfrm>
          <a:prstGeom prst="ellipse">
            <a:avLst/>
          </a:prstGeom>
          <a:solidFill>
            <a:schemeClr val="bg1"/>
          </a:solidFill>
          <a:ln>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a:t>
            </a:r>
          </a:p>
        </p:txBody>
      </p:sp>
      <p:sp>
        <p:nvSpPr>
          <p:cNvPr id="58" name="楕円 57">
            <a:extLst>
              <a:ext uri="{FF2B5EF4-FFF2-40B4-BE49-F238E27FC236}">
                <a16:creationId xmlns:a16="http://schemas.microsoft.com/office/drawing/2014/main" id="{F602DDD9-82E1-4F77-87F8-6492DFDA126A}"/>
              </a:ext>
            </a:extLst>
          </p:cNvPr>
          <p:cNvSpPr/>
          <p:nvPr/>
        </p:nvSpPr>
        <p:spPr>
          <a:xfrm>
            <a:off x="8612921" y="3770590"/>
            <a:ext cx="333964" cy="327935"/>
          </a:xfrm>
          <a:prstGeom prst="ellipse">
            <a:avLst/>
          </a:prstGeom>
          <a:solidFill>
            <a:schemeClr val="bg1"/>
          </a:solidFill>
          <a:ln>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a:t>
            </a:r>
          </a:p>
        </p:txBody>
      </p:sp>
      <p:sp>
        <p:nvSpPr>
          <p:cNvPr id="59" name="楕円 58">
            <a:extLst>
              <a:ext uri="{FF2B5EF4-FFF2-40B4-BE49-F238E27FC236}">
                <a16:creationId xmlns:a16="http://schemas.microsoft.com/office/drawing/2014/main" id="{F75641F1-0B6C-4052-B697-1AAED5797040}"/>
              </a:ext>
            </a:extLst>
          </p:cNvPr>
          <p:cNvSpPr/>
          <p:nvPr/>
        </p:nvSpPr>
        <p:spPr>
          <a:xfrm>
            <a:off x="3967123" y="1277959"/>
            <a:ext cx="333964" cy="327935"/>
          </a:xfrm>
          <a:prstGeom prst="ellipse">
            <a:avLst/>
          </a:prstGeom>
          <a:solidFill>
            <a:schemeClr val="bg1"/>
          </a:solidFill>
          <a:ln>
            <a:solidFill>
              <a:schemeClr val="bg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旧</a:t>
            </a:r>
          </a:p>
        </p:txBody>
      </p:sp>
      <p:sp>
        <p:nvSpPr>
          <p:cNvPr id="60" name="楕円 59">
            <a:extLst>
              <a:ext uri="{FF2B5EF4-FFF2-40B4-BE49-F238E27FC236}">
                <a16:creationId xmlns:a16="http://schemas.microsoft.com/office/drawing/2014/main" id="{7E3AFF56-0910-466E-B668-24F84F362FEC}"/>
              </a:ext>
            </a:extLst>
          </p:cNvPr>
          <p:cNvSpPr/>
          <p:nvPr/>
        </p:nvSpPr>
        <p:spPr>
          <a:xfrm>
            <a:off x="6447956" y="1142347"/>
            <a:ext cx="333964" cy="327935"/>
          </a:xfrm>
          <a:prstGeom prst="ellipse">
            <a:avLst/>
          </a:prstGeom>
          <a:solidFill>
            <a:schemeClr val="bg1"/>
          </a:solidFill>
          <a:ln>
            <a:solidFill>
              <a:schemeClr val="bg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旧</a:t>
            </a:r>
          </a:p>
        </p:txBody>
      </p:sp>
      <p:sp>
        <p:nvSpPr>
          <p:cNvPr id="61" name="楕円 60">
            <a:extLst>
              <a:ext uri="{FF2B5EF4-FFF2-40B4-BE49-F238E27FC236}">
                <a16:creationId xmlns:a16="http://schemas.microsoft.com/office/drawing/2014/main" id="{7E3B348E-F87E-4C5C-97D8-6D143B64C907}"/>
              </a:ext>
            </a:extLst>
          </p:cNvPr>
          <p:cNvSpPr/>
          <p:nvPr/>
        </p:nvSpPr>
        <p:spPr>
          <a:xfrm>
            <a:off x="8426879" y="1130627"/>
            <a:ext cx="333964" cy="327935"/>
          </a:xfrm>
          <a:prstGeom prst="ellipse">
            <a:avLst/>
          </a:prstGeom>
          <a:solidFill>
            <a:schemeClr val="bg1"/>
          </a:solidFill>
          <a:ln>
            <a:solidFill>
              <a:schemeClr val="bg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旧</a:t>
            </a:r>
          </a:p>
        </p:txBody>
      </p:sp>
      <p:sp>
        <p:nvSpPr>
          <p:cNvPr id="62" name="二等辺三角形 61">
            <a:extLst>
              <a:ext uri="{FF2B5EF4-FFF2-40B4-BE49-F238E27FC236}">
                <a16:creationId xmlns:a16="http://schemas.microsoft.com/office/drawing/2014/main" id="{EF64CDDC-54FC-4366-9F28-A3AFF1ADB6CE}"/>
              </a:ext>
            </a:extLst>
          </p:cNvPr>
          <p:cNvSpPr/>
          <p:nvPr/>
        </p:nvSpPr>
        <p:spPr>
          <a:xfrm rot="10800000">
            <a:off x="2186975" y="3445433"/>
            <a:ext cx="333963" cy="2290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a:extLst>
              <a:ext uri="{FF2B5EF4-FFF2-40B4-BE49-F238E27FC236}">
                <a16:creationId xmlns:a16="http://schemas.microsoft.com/office/drawing/2014/main" id="{C1C7FD89-79AF-4C68-AADB-9202E4269EDE}"/>
              </a:ext>
            </a:extLst>
          </p:cNvPr>
          <p:cNvSpPr/>
          <p:nvPr/>
        </p:nvSpPr>
        <p:spPr>
          <a:xfrm rot="10800000">
            <a:off x="5991976" y="3445433"/>
            <a:ext cx="333963" cy="2290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二等辺三角形 65">
            <a:extLst>
              <a:ext uri="{FF2B5EF4-FFF2-40B4-BE49-F238E27FC236}">
                <a16:creationId xmlns:a16="http://schemas.microsoft.com/office/drawing/2014/main" id="{8BF613EF-2E15-447E-95A4-3CF9D718A119}"/>
              </a:ext>
            </a:extLst>
          </p:cNvPr>
          <p:cNvSpPr/>
          <p:nvPr/>
        </p:nvSpPr>
        <p:spPr>
          <a:xfrm rot="10800000">
            <a:off x="7980689" y="3445433"/>
            <a:ext cx="333963" cy="22906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633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A106C-4745-4B67-9934-8A049E8C45CD}"/>
              </a:ext>
            </a:extLst>
          </p:cNvPr>
          <p:cNvSpPr>
            <a:spLocks noGrp="1"/>
          </p:cNvSpPr>
          <p:nvPr>
            <p:ph type="title"/>
          </p:nvPr>
        </p:nvSpPr>
        <p:spPr>
          <a:xfrm>
            <a:off x="0" y="40175"/>
            <a:ext cx="7715243" cy="538500"/>
          </a:xfrm>
        </p:spPr>
        <p:txBody>
          <a:bodyPr/>
          <a:lstStyle/>
          <a:p>
            <a:r>
              <a:rPr lang="ja-JP" altLang="en-US" dirty="0"/>
              <a:t>各パーツの</a:t>
            </a:r>
            <a:r>
              <a:rPr kumimoji="1" lang="ja-JP" altLang="en-US" dirty="0"/>
              <a:t>名称変更</a:t>
            </a:r>
          </a:p>
        </p:txBody>
      </p:sp>
      <p:sp>
        <p:nvSpPr>
          <p:cNvPr id="3" name="テキスト ボックス 2">
            <a:extLst>
              <a:ext uri="{FF2B5EF4-FFF2-40B4-BE49-F238E27FC236}">
                <a16:creationId xmlns:a16="http://schemas.microsoft.com/office/drawing/2014/main" id="{FFDC1B28-E406-4FB0-AF58-F8B8C83CB968}"/>
              </a:ext>
            </a:extLst>
          </p:cNvPr>
          <p:cNvSpPr txBox="1"/>
          <p:nvPr/>
        </p:nvSpPr>
        <p:spPr>
          <a:xfrm>
            <a:off x="109294" y="764903"/>
            <a:ext cx="8905002" cy="707886"/>
          </a:xfrm>
          <a:prstGeom prst="rect">
            <a:avLst/>
          </a:prstGeom>
          <a:noFill/>
        </p:spPr>
        <p:txBody>
          <a:bodyPr wrap="none" rtlCol="0">
            <a:spAutoFit/>
          </a:bodyPr>
          <a:lstStyle/>
          <a:p>
            <a:r>
              <a:rPr kumimoji="1" lang="ja-JP" altLang="en-US" sz="2000" dirty="0">
                <a:latin typeface="+mn-ea"/>
                <a:ea typeface="+mn-ea"/>
              </a:rPr>
              <a:t>報告書のリニューアルに際し、一部の報告書パーツの名称を変更しました。</a:t>
            </a:r>
            <a:endParaRPr kumimoji="1" lang="en-US" altLang="ja-JP" sz="2000" dirty="0">
              <a:latin typeface="+mn-ea"/>
              <a:ea typeface="+mn-ea"/>
            </a:endParaRPr>
          </a:p>
          <a:p>
            <a:r>
              <a:rPr kumimoji="1" lang="ja-JP" altLang="en-US" sz="2000" dirty="0">
                <a:latin typeface="+mn-ea"/>
                <a:ea typeface="+mn-ea"/>
              </a:rPr>
              <a:t>各パーツの仕様や詳細については、</a:t>
            </a:r>
            <a:r>
              <a:rPr kumimoji="1" lang="en-US" altLang="ja-JP" sz="2000" dirty="0">
                <a:latin typeface="+mn-ea"/>
                <a:ea typeface="+mn-ea"/>
              </a:rPr>
              <a:t>p.12-25</a:t>
            </a:r>
            <a:r>
              <a:rPr kumimoji="1" lang="ja-JP" altLang="en-US" sz="2000" dirty="0">
                <a:latin typeface="+mn-ea"/>
                <a:ea typeface="+mn-ea"/>
              </a:rPr>
              <a:t>をご参照ください。</a:t>
            </a:r>
          </a:p>
        </p:txBody>
      </p:sp>
      <p:grpSp>
        <p:nvGrpSpPr>
          <p:cNvPr id="13" name="グループ化 12">
            <a:extLst>
              <a:ext uri="{FF2B5EF4-FFF2-40B4-BE49-F238E27FC236}">
                <a16:creationId xmlns:a16="http://schemas.microsoft.com/office/drawing/2014/main" id="{97C2946F-5389-4589-99BD-E132EC7EE024}"/>
              </a:ext>
            </a:extLst>
          </p:cNvPr>
          <p:cNvGrpSpPr/>
          <p:nvPr/>
        </p:nvGrpSpPr>
        <p:grpSpPr>
          <a:xfrm>
            <a:off x="1873042" y="1767743"/>
            <a:ext cx="1711016" cy="4975957"/>
            <a:chOff x="2715689" y="1899138"/>
            <a:chExt cx="1489006" cy="4598377"/>
          </a:xfrm>
        </p:grpSpPr>
        <p:grpSp>
          <p:nvGrpSpPr>
            <p:cNvPr id="11" name="グループ化 10">
              <a:extLst>
                <a:ext uri="{FF2B5EF4-FFF2-40B4-BE49-F238E27FC236}">
                  <a16:creationId xmlns:a16="http://schemas.microsoft.com/office/drawing/2014/main" id="{A8160E11-4048-4F7A-922B-0A6A7D9C01DE}"/>
                </a:ext>
              </a:extLst>
            </p:cNvPr>
            <p:cNvGrpSpPr/>
            <p:nvPr/>
          </p:nvGrpSpPr>
          <p:grpSpPr>
            <a:xfrm>
              <a:off x="2715689" y="1899138"/>
              <a:ext cx="1489006" cy="4598377"/>
              <a:chOff x="3023420" y="1828800"/>
              <a:chExt cx="1489006" cy="4598377"/>
            </a:xfrm>
          </p:grpSpPr>
          <p:pic>
            <p:nvPicPr>
              <p:cNvPr id="9" name="図 8">
                <a:extLst>
                  <a:ext uri="{FF2B5EF4-FFF2-40B4-BE49-F238E27FC236}">
                    <a16:creationId xmlns:a16="http://schemas.microsoft.com/office/drawing/2014/main" id="{AA1A1008-A2D9-4C43-86CC-5CEFCC31D628}"/>
                  </a:ext>
                </a:extLst>
              </p:cNvPr>
              <p:cNvPicPr>
                <a:picLocks noChangeAspect="1"/>
              </p:cNvPicPr>
              <p:nvPr/>
            </p:nvPicPr>
            <p:blipFill rotWithShape="1">
              <a:blip r:embed="rId2"/>
              <a:srcRect r="1472" b="9139"/>
              <a:stretch/>
            </p:blipFill>
            <p:spPr>
              <a:xfrm>
                <a:off x="3023420" y="3386663"/>
                <a:ext cx="1489006" cy="3040514"/>
              </a:xfrm>
              <a:prstGeom prst="rect">
                <a:avLst/>
              </a:prstGeom>
            </p:spPr>
          </p:pic>
          <p:pic>
            <p:nvPicPr>
              <p:cNvPr id="5" name="図 4">
                <a:extLst>
                  <a:ext uri="{FF2B5EF4-FFF2-40B4-BE49-F238E27FC236}">
                    <a16:creationId xmlns:a16="http://schemas.microsoft.com/office/drawing/2014/main" id="{DC026CEE-E4DB-4E5B-9E3F-534C112DC3AC}"/>
                  </a:ext>
                </a:extLst>
              </p:cNvPr>
              <p:cNvPicPr>
                <a:picLocks noChangeAspect="1"/>
              </p:cNvPicPr>
              <p:nvPr/>
            </p:nvPicPr>
            <p:blipFill rotWithShape="1">
              <a:blip r:embed="rId3"/>
              <a:srcRect l="-597" t="13097" r="60655" b="24789"/>
              <a:stretch/>
            </p:blipFill>
            <p:spPr>
              <a:xfrm>
                <a:off x="3023420" y="1828800"/>
                <a:ext cx="1489005" cy="2796814"/>
              </a:xfrm>
              <a:prstGeom prst="rect">
                <a:avLst/>
              </a:prstGeom>
              <a:ln>
                <a:noFill/>
              </a:ln>
            </p:spPr>
          </p:pic>
        </p:grpSp>
        <p:sp>
          <p:nvSpPr>
            <p:cNvPr id="12" name="正方形/長方形 11">
              <a:extLst>
                <a:ext uri="{FF2B5EF4-FFF2-40B4-BE49-F238E27FC236}">
                  <a16:creationId xmlns:a16="http://schemas.microsoft.com/office/drawing/2014/main" id="{2EF976CA-FC1B-4032-BE45-6B34E9D547EC}"/>
                </a:ext>
              </a:extLst>
            </p:cNvPr>
            <p:cNvSpPr/>
            <p:nvPr/>
          </p:nvSpPr>
          <p:spPr>
            <a:xfrm>
              <a:off x="2743200" y="1954621"/>
              <a:ext cx="1461495" cy="4542894"/>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596BD84B-863F-4B42-977A-C8A54575209A}"/>
              </a:ext>
            </a:extLst>
          </p:cNvPr>
          <p:cNvGrpSpPr/>
          <p:nvPr/>
        </p:nvGrpSpPr>
        <p:grpSpPr>
          <a:xfrm>
            <a:off x="69358" y="1767743"/>
            <a:ext cx="1620964" cy="4504107"/>
            <a:chOff x="1526297" y="1694469"/>
            <a:chExt cx="1620964" cy="4504107"/>
          </a:xfrm>
        </p:grpSpPr>
        <p:grpSp>
          <p:nvGrpSpPr>
            <p:cNvPr id="19" name="グループ化 18">
              <a:extLst>
                <a:ext uri="{FF2B5EF4-FFF2-40B4-BE49-F238E27FC236}">
                  <a16:creationId xmlns:a16="http://schemas.microsoft.com/office/drawing/2014/main" id="{EE3E7BA0-7B0B-4AE4-8605-66A964DA2674}"/>
                </a:ext>
              </a:extLst>
            </p:cNvPr>
            <p:cNvGrpSpPr/>
            <p:nvPr/>
          </p:nvGrpSpPr>
          <p:grpSpPr>
            <a:xfrm>
              <a:off x="1526297" y="1694469"/>
              <a:ext cx="1620963" cy="4504107"/>
              <a:chOff x="2915388" y="2067332"/>
              <a:chExt cx="1620963" cy="4416212"/>
            </a:xfrm>
          </p:grpSpPr>
          <p:pic>
            <p:nvPicPr>
              <p:cNvPr id="15" name="図 14">
                <a:extLst>
                  <a:ext uri="{FF2B5EF4-FFF2-40B4-BE49-F238E27FC236}">
                    <a16:creationId xmlns:a16="http://schemas.microsoft.com/office/drawing/2014/main" id="{13C77600-9260-4C23-8D9C-8A101C6658A0}"/>
                  </a:ext>
                </a:extLst>
              </p:cNvPr>
              <p:cNvPicPr>
                <a:picLocks noChangeAspect="1"/>
              </p:cNvPicPr>
              <p:nvPr/>
            </p:nvPicPr>
            <p:blipFill rotWithShape="1">
              <a:blip r:embed="rId4"/>
              <a:srcRect r="1915"/>
              <a:stretch/>
            </p:blipFill>
            <p:spPr>
              <a:xfrm>
                <a:off x="2915388" y="2067332"/>
                <a:ext cx="1620963" cy="3692442"/>
              </a:xfrm>
              <a:prstGeom prst="rect">
                <a:avLst/>
              </a:prstGeom>
            </p:spPr>
          </p:pic>
          <p:pic>
            <p:nvPicPr>
              <p:cNvPr id="17" name="図 16">
                <a:extLst>
                  <a:ext uri="{FF2B5EF4-FFF2-40B4-BE49-F238E27FC236}">
                    <a16:creationId xmlns:a16="http://schemas.microsoft.com/office/drawing/2014/main" id="{06C006EA-9410-4ACD-B81E-0961E65CFD02}"/>
                  </a:ext>
                </a:extLst>
              </p:cNvPr>
              <p:cNvPicPr>
                <a:picLocks noChangeAspect="1"/>
              </p:cNvPicPr>
              <p:nvPr/>
            </p:nvPicPr>
            <p:blipFill rotWithShape="1">
              <a:blip r:embed="rId5"/>
              <a:srcRect l="3776" t="-771" r="2340" b="6436"/>
              <a:stretch/>
            </p:blipFill>
            <p:spPr>
              <a:xfrm>
                <a:off x="2915388" y="3615287"/>
                <a:ext cx="1620963" cy="2868257"/>
              </a:xfrm>
              <a:prstGeom prst="rect">
                <a:avLst/>
              </a:prstGeom>
            </p:spPr>
          </p:pic>
        </p:grpSp>
        <p:sp>
          <p:nvSpPr>
            <p:cNvPr id="20" name="正方形/長方形 19">
              <a:extLst>
                <a:ext uri="{FF2B5EF4-FFF2-40B4-BE49-F238E27FC236}">
                  <a16:creationId xmlns:a16="http://schemas.microsoft.com/office/drawing/2014/main" id="{4CFF0ABB-4D38-4B00-AC42-82DE166591E7}"/>
                </a:ext>
              </a:extLst>
            </p:cNvPr>
            <p:cNvSpPr/>
            <p:nvPr/>
          </p:nvSpPr>
          <p:spPr>
            <a:xfrm>
              <a:off x="1526298" y="1769982"/>
              <a:ext cx="1620963" cy="4428593"/>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二等辺三角形 21">
            <a:extLst>
              <a:ext uri="{FF2B5EF4-FFF2-40B4-BE49-F238E27FC236}">
                <a16:creationId xmlns:a16="http://schemas.microsoft.com/office/drawing/2014/main" id="{8FFF2EBF-7DB8-4F3D-B2F6-CEB02090B390}"/>
              </a:ext>
            </a:extLst>
          </p:cNvPr>
          <p:cNvSpPr/>
          <p:nvPr/>
        </p:nvSpPr>
        <p:spPr>
          <a:xfrm rot="5400000">
            <a:off x="1624260" y="3828220"/>
            <a:ext cx="378069" cy="15698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366EFFA-2C42-4B92-BAF1-AF37F8FC9F4D}"/>
              </a:ext>
            </a:extLst>
          </p:cNvPr>
          <p:cNvSpPr/>
          <p:nvPr/>
        </p:nvSpPr>
        <p:spPr>
          <a:xfrm>
            <a:off x="3234287" y="1843256"/>
            <a:ext cx="333964" cy="327935"/>
          </a:xfrm>
          <a:prstGeom prst="ellipse">
            <a:avLst/>
          </a:prstGeom>
          <a:solidFill>
            <a:schemeClr val="bg1"/>
          </a:solidFill>
          <a:ln>
            <a:solidFill>
              <a:srgbClr val="E20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a:t>
            </a:r>
          </a:p>
        </p:txBody>
      </p:sp>
      <p:sp>
        <p:nvSpPr>
          <p:cNvPr id="26" name="楕円 25">
            <a:extLst>
              <a:ext uri="{FF2B5EF4-FFF2-40B4-BE49-F238E27FC236}">
                <a16:creationId xmlns:a16="http://schemas.microsoft.com/office/drawing/2014/main" id="{C59F6902-DA8C-4B85-B43E-E1A96F69CF04}"/>
              </a:ext>
            </a:extLst>
          </p:cNvPr>
          <p:cNvSpPr/>
          <p:nvPr/>
        </p:nvSpPr>
        <p:spPr>
          <a:xfrm>
            <a:off x="1335760" y="1843256"/>
            <a:ext cx="333964" cy="327935"/>
          </a:xfrm>
          <a:prstGeom prst="ellipse">
            <a:avLst/>
          </a:prstGeom>
          <a:solidFill>
            <a:schemeClr val="bg1"/>
          </a:solidFill>
          <a:ln>
            <a:solidFill>
              <a:schemeClr val="bg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旧</a:t>
            </a:r>
          </a:p>
        </p:txBody>
      </p:sp>
      <p:sp>
        <p:nvSpPr>
          <p:cNvPr id="27" name="テキスト ボックス 26">
            <a:extLst>
              <a:ext uri="{FF2B5EF4-FFF2-40B4-BE49-F238E27FC236}">
                <a16:creationId xmlns:a16="http://schemas.microsoft.com/office/drawing/2014/main" id="{F7957F1B-B15B-47B5-81BB-F6C6CC16AB6D}"/>
              </a:ext>
            </a:extLst>
          </p:cNvPr>
          <p:cNvSpPr txBox="1"/>
          <p:nvPr/>
        </p:nvSpPr>
        <p:spPr>
          <a:xfrm>
            <a:off x="3584057" y="1914125"/>
            <a:ext cx="5579922" cy="4493538"/>
          </a:xfrm>
          <a:prstGeom prst="rect">
            <a:avLst/>
          </a:prstGeom>
          <a:noFill/>
        </p:spPr>
        <p:txBody>
          <a:bodyPr wrap="square" rtlCol="0">
            <a:spAutoFit/>
          </a:bodyPr>
          <a:lstStyle/>
          <a:p>
            <a:pPr>
              <a:lnSpc>
                <a:spcPct val="150000"/>
              </a:lnSpc>
            </a:pPr>
            <a:r>
              <a:rPr kumimoji="1" lang="en-US" altLang="ja-JP" sz="1600" b="1" dirty="0">
                <a:latin typeface="+mn-ea"/>
                <a:ea typeface="+mn-ea"/>
              </a:rPr>
              <a:t>【</a:t>
            </a:r>
            <a:r>
              <a:rPr kumimoji="1" lang="ja-JP" altLang="en-US" sz="1600" b="1" dirty="0">
                <a:latin typeface="+mn-ea"/>
                <a:ea typeface="+mn-ea"/>
              </a:rPr>
              <a:t>名称を変更するパーツ</a:t>
            </a:r>
            <a:r>
              <a:rPr kumimoji="1" lang="en-US" altLang="ja-JP" sz="1600" b="1" dirty="0">
                <a:latin typeface="+mn-ea"/>
                <a:ea typeface="+mn-ea"/>
              </a:rPr>
              <a:t>】</a:t>
            </a:r>
          </a:p>
          <a:p>
            <a:pPr>
              <a:lnSpc>
                <a:spcPct val="150000"/>
              </a:lnSpc>
            </a:pPr>
            <a:r>
              <a:rPr kumimoji="1" lang="ja-JP" altLang="en-US" sz="1600" dirty="0">
                <a:latin typeface="+mn-ea"/>
                <a:ea typeface="+mn-ea"/>
              </a:rPr>
              <a:t>・テキスト　　　　　　→一行テキスト</a:t>
            </a:r>
            <a:endParaRPr kumimoji="1" lang="en-US" altLang="ja-JP" sz="1600" dirty="0">
              <a:latin typeface="+mn-ea"/>
              <a:ea typeface="+mn-ea"/>
            </a:endParaRPr>
          </a:p>
          <a:p>
            <a:pPr>
              <a:lnSpc>
                <a:spcPct val="150000"/>
              </a:lnSpc>
            </a:pPr>
            <a:r>
              <a:rPr kumimoji="1" lang="ja-JP" altLang="en-US" sz="1600" dirty="0">
                <a:latin typeface="+mn-ea"/>
                <a:ea typeface="+mn-ea"/>
              </a:rPr>
              <a:t>・テキストエリア　　　→段落テキスト</a:t>
            </a:r>
            <a:endParaRPr kumimoji="1" lang="en-US" altLang="ja-JP" sz="1600" dirty="0">
              <a:latin typeface="+mn-ea"/>
              <a:ea typeface="+mn-ea"/>
            </a:endParaRPr>
          </a:p>
          <a:p>
            <a:pPr>
              <a:lnSpc>
                <a:spcPct val="150000"/>
              </a:lnSpc>
            </a:pPr>
            <a:r>
              <a:rPr kumimoji="1" lang="ja-JP" altLang="en-US" sz="1600" dirty="0">
                <a:latin typeface="+mn-ea"/>
                <a:ea typeface="+mn-ea"/>
              </a:rPr>
              <a:t>・ラジオボタン　　　　→単数選択</a:t>
            </a:r>
            <a:r>
              <a:rPr kumimoji="1" lang="en-US" altLang="ja-JP" sz="1600" dirty="0">
                <a:latin typeface="+mn-ea"/>
                <a:ea typeface="+mn-ea"/>
              </a:rPr>
              <a:t>/</a:t>
            </a:r>
            <a:r>
              <a:rPr kumimoji="1" lang="ja-JP" altLang="en-US" sz="1600" dirty="0">
                <a:latin typeface="+mn-ea"/>
                <a:ea typeface="+mn-ea"/>
              </a:rPr>
              <a:t>単数選択</a:t>
            </a:r>
            <a:r>
              <a:rPr kumimoji="1" lang="en-US" altLang="ja-JP" sz="1600" dirty="0">
                <a:latin typeface="+mn-ea"/>
                <a:ea typeface="+mn-ea"/>
              </a:rPr>
              <a:t>(</a:t>
            </a:r>
            <a:r>
              <a:rPr kumimoji="1" lang="ja-JP" altLang="en-US" sz="1600" dirty="0">
                <a:latin typeface="+mn-ea"/>
                <a:ea typeface="+mn-ea"/>
              </a:rPr>
              <a:t>プルダウン</a:t>
            </a:r>
            <a:r>
              <a:rPr kumimoji="1" lang="en-US" altLang="ja-JP" sz="1600" dirty="0">
                <a:latin typeface="+mn-ea"/>
                <a:ea typeface="+mn-ea"/>
              </a:rPr>
              <a:t>)</a:t>
            </a:r>
          </a:p>
          <a:p>
            <a:pPr>
              <a:lnSpc>
                <a:spcPct val="150000"/>
              </a:lnSpc>
            </a:pPr>
            <a:r>
              <a:rPr kumimoji="1" lang="ja-JP" altLang="en-US" sz="1600" dirty="0">
                <a:latin typeface="+mn-ea"/>
                <a:ea typeface="+mn-ea"/>
              </a:rPr>
              <a:t>・チェックボックス　　→複数選択</a:t>
            </a:r>
            <a:r>
              <a:rPr kumimoji="1" lang="en-US" altLang="ja-JP" sz="1600" dirty="0">
                <a:latin typeface="+mn-ea"/>
                <a:ea typeface="+mn-ea"/>
              </a:rPr>
              <a:t>/</a:t>
            </a:r>
            <a:r>
              <a:rPr kumimoji="1" lang="ja-JP" altLang="en-US" sz="1600" dirty="0">
                <a:latin typeface="+mn-ea"/>
                <a:ea typeface="+mn-ea"/>
              </a:rPr>
              <a:t>複数選択</a:t>
            </a:r>
            <a:r>
              <a:rPr kumimoji="1" lang="en-US" altLang="ja-JP" sz="1600" dirty="0">
                <a:latin typeface="+mn-ea"/>
                <a:ea typeface="+mn-ea"/>
              </a:rPr>
              <a:t>(</a:t>
            </a:r>
            <a:r>
              <a:rPr kumimoji="1" lang="ja-JP" altLang="en-US" sz="1600" dirty="0">
                <a:latin typeface="+mn-ea"/>
                <a:ea typeface="+mn-ea"/>
              </a:rPr>
              <a:t>プルダウン</a:t>
            </a:r>
            <a:r>
              <a:rPr kumimoji="1" lang="en-US" altLang="ja-JP" sz="1600" dirty="0">
                <a:latin typeface="+mn-ea"/>
                <a:ea typeface="+mn-ea"/>
              </a:rPr>
              <a:t>)</a:t>
            </a:r>
          </a:p>
          <a:p>
            <a:pPr>
              <a:lnSpc>
                <a:spcPct val="150000"/>
              </a:lnSpc>
            </a:pPr>
            <a:r>
              <a:rPr kumimoji="1" lang="ja-JP" altLang="en-US" sz="1600" dirty="0">
                <a:latin typeface="+mn-ea"/>
                <a:ea typeface="+mn-ea"/>
              </a:rPr>
              <a:t>・バーコードリーダー　→バーコード</a:t>
            </a:r>
            <a:endParaRPr kumimoji="1" lang="en-US" altLang="ja-JP" sz="1600" dirty="0">
              <a:latin typeface="+mn-ea"/>
              <a:ea typeface="+mn-ea"/>
            </a:endParaRPr>
          </a:p>
          <a:p>
            <a:pPr>
              <a:lnSpc>
                <a:spcPct val="150000"/>
              </a:lnSpc>
            </a:pPr>
            <a:r>
              <a:rPr kumimoji="1" lang="ja-JP" altLang="en-US" sz="1600" dirty="0">
                <a:latin typeface="+mn-ea"/>
                <a:ea typeface="+mn-ea"/>
              </a:rPr>
              <a:t>・予定作成　　　　　　→予定</a:t>
            </a:r>
            <a:endParaRPr kumimoji="1" lang="en-US" altLang="ja-JP" sz="1600" dirty="0">
              <a:latin typeface="+mn-ea"/>
              <a:ea typeface="+mn-ea"/>
            </a:endParaRPr>
          </a:p>
          <a:p>
            <a:pPr>
              <a:lnSpc>
                <a:spcPct val="150000"/>
              </a:lnSpc>
            </a:pPr>
            <a:endParaRPr kumimoji="1" lang="en-US" altLang="ja-JP" sz="1600" dirty="0">
              <a:latin typeface="+mn-ea"/>
              <a:ea typeface="+mn-ea"/>
            </a:endParaRPr>
          </a:p>
          <a:p>
            <a:pPr>
              <a:lnSpc>
                <a:spcPct val="150000"/>
              </a:lnSpc>
            </a:pPr>
            <a:r>
              <a:rPr kumimoji="1" lang="en-US" altLang="ja-JP" sz="1600" b="1" dirty="0">
                <a:latin typeface="+mn-ea"/>
                <a:ea typeface="+mn-ea"/>
              </a:rPr>
              <a:t>【</a:t>
            </a:r>
            <a:r>
              <a:rPr kumimoji="1" lang="ja-JP" altLang="en-US" sz="1600" b="1" dirty="0">
                <a:latin typeface="+mn-ea"/>
                <a:ea typeface="+mn-ea"/>
              </a:rPr>
              <a:t>名称を変更しないパーツ</a:t>
            </a:r>
            <a:r>
              <a:rPr kumimoji="1" lang="en-US" altLang="ja-JP" sz="1600" b="1" dirty="0">
                <a:latin typeface="+mn-ea"/>
                <a:ea typeface="+mn-ea"/>
              </a:rPr>
              <a:t>】</a:t>
            </a:r>
          </a:p>
          <a:p>
            <a:pPr>
              <a:lnSpc>
                <a:spcPct val="150000"/>
              </a:lnSpc>
            </a:pPr>
            <a:r>
              <a:rPr kumimoji="1" lang="ja-JP" altLang="en-US" sz="1600" dirty="0">
                <a:latin typeface="+mn-ea"/>
                <a:ea typeface="+mn-ea"/>
              </a:rPr>
              <a:t>・スポット・日付・時間・写真・数値・電話番号</a:t>
            </a:r>
            <a:endParaRPr kumimoji="1" lang="en-US" altLang="ja-JP" sz="1600" dirty="0">
              <a:latin typeface="+mn-ea"/>
              <a:ea typeface="+mn-ea"/>
            </a:endParaRPr>
          </a:p>
          <a:p>
            <a:pPr>
              <a:lnSpc>
                <a:spcPct val="150000"/>
              </a:lnSpc>
            </a:pPr>
            <a:endParaRPr kumimoji="1" lang="en-US" altLang="ja-JP" sz="1600" dirty="0">
              <a:latin typeface="+mn-ea"/>
              <a:ea typeface="+mn-ea"/>
            </a:endParaRPr>
          </a:p>
          <a:p>
            <a:r>
              <a:rPr kumimoji="1" lang="en-US" altLang="ja-JP" sz="1100" dirty="0">
                <a:latin typeface="+mn-ea"/>
                <a:ea typeface="+mn-ea"/>
              </a:rPr>
              <a:t>※</a:t>
            </a:r>
            <a:r>
              <a:rPr kumimoji="1" lang="ja-JP" altLang="en-US" sz="1100" dirty="0">
                <a:latin typeface="+mn-ea"/>
                <a:ea typeface="+mn-ea"/>
              </a:rPr>
              <a:t>単数選択</a:t>
            </a:r>
            <a:r>
              <a:rPr kumimoji="1" lang="en-US" altLang="ja-JP" sz="1100" dirty="0">
                <a:latin typeface="+mn-ea"/>
                <a:ea typeface="+mn-ea"/>
              </a:rPr>
              <a:t>(</a:t>
            </a:r>
            <a:r>
              <a:rPr kumimoji="1" lang="ja-JP" altLang="en-US" sz="1100" dirty="0">
                <a:latin typeface="+mn-ea"/>
                <a:ea typeface="+mn-ea"/>
              </a:rPr>
              <a:t>グリッド</a:t>
            </a:r>
            <a:r>
              <a:rPr kumimoji="1" lang="en-US" altLang="ja-JP" sz="1100" dirty="0">
                <a:latin typeface="+mn-ea"/>
                <a:ea typeface="+mn-ea"/>
              </a:rPr>
              <a:t>)</a:t>
            </a:r>
            <a:r>
              <a:rPr kumimoji="1" lang="ja-JP" altLang="en-US" sz="1100" dirty="0">
                <a:latin typeface="+mn-ea"/>
                <a:ea typeface="+mn-ea"/>
              </a:rPr>
              <a:t>と複数選択</a:t>
            </a:r>
            <a:r>
              <a:rPr kumimoji="1" lang="en-US" altLang="ja-JP" sz="1100" dirty="0">
                <a:latin typeface="+mn-ea"/>
                <a:ea typeface="+mn-ea"/>
              </a:rPr>
              <a:t>(</a:t>
            </a:r>
            <a:r>
              <a:rPr kumimoji="1" lang="ja-JP" altLang="en-US" sz="1100" dirty="0">
                <a:latin typeface="+mn-ea"/>
                <a:ea typeface="+mn-ea"/>
              </a:rPr>
              <a:t>グリッド</a:t>
            </a:r>
            <a:r>
              <a:rPr kumimoji="1" lang="en-US" altLang="ja-JP" sz="1100" dirty="0">
                <a:latin typeface="+mn-ea"/>
                <a:ea typeface="+mn-ea"/>
              </a:rPr>
              <a:t>)</a:t>
            </a:r>
            <a:r>
              <a:rPr kumimoji="1" lang="ja-JP" altLang="en-US" sz="1100" dirty="0">
                <a:latin typeface="+mn-ea"/>
                <a:ea typeface="+mn-ea"/>
              </a:rPr>
              <a:t>は今回のリニューアルで新しく追加されたパーツです。</a:t>
            </a:r>
            <a:endParaRPr kumimoji="1" lang="en-US" altLang="ja-JP" sz="1100" dirty="0">
              <a:latin typeface="+mn-ea"/>
              <a:ea typeface="+mn-ea"/>
            </a:endParaRPr>
          </a:p>
        </p:txBody>
      </p:sp>
    </p:spTree>
    <p:extLst>
      <p:ext uri="{BB962C8B-B14F-4D97-AF65-F5344CB8AC3E}">
        <p14:creationId xmlns:p14="http://schemas.microsoft.com/office/powerpoint/2010/main" val="105171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364D6A-6CE4-4735-BAAB-475C2D031257}"/>
              </a:ext>
            </a:extLst>
          </p:cNvPr>
          <p:cNvSpPr>
            <a:spLocks noGrp="1"/>
          </p:cNvSpPr>
          <p:nvPr>
            <p:ph type="title"/>
          </p:nvPr>
        </p:nvSpPr>
        <p:spPr>
          <a:xfrm>
            <a:off x="0" y="88829"/>
            <a:ext cx="2602523" cy="538500"/>
          </a:xfrm>
        </p:spPr>
        <p:txBody>
          <a:bodyPr/>
          <a:lstStyle/>
          <a:p>
            <a:r>
              <a:rPr kumimoji="1" lang="ja-JP" altLang="en-US" dirty="0"/>
              <a:t>変更点の一覧</a:t>
            </a:r>
          </a:p>
        </p:txBody>
      </p:sp>
      <p:sp>
        <p:nvSpPr>
          <p:cNvPr id="8" name="テキスト ボックス 7">
            <a:extLst>
              <a:ext uri="{FF2B5EF4-FFF2-40B4-BE49-F238E27FC236}">
                <a16:creationId xmlns:a16="http://schemas.microsoft.com/office/drawing/2014/main" id="{BE2CF836-02C6-4CAD-8B80-2035F66B1C33}"/>
              </a:ext>
            </a:extLst>
          </p:cNvPr>
          <p:cNvSpPr txBox="1"/>
          <p:nvPr/>
        </p:nvSpPr>
        <p:spPr>
          <a:xfrm>
            <a:off x="5715000" y="2558562"/>
            <a:ext cx="184731" cy="369332"/>
          </a:xfrm>
          <a:prstGeom prst="rect">
            <a:avLst/>
          </a:prstGeom>
          <a:noFill/>
        </p:spPr>
        <p:txBody>
          <a:bodyPr wrap="none" rtlCol="0">
            <a:spAutoFit/>
          </a:bodyPr>
          <a:lstStyle/>
          <a:p>
            <a:endParaRPr kumimoji="1" lang="ja-JP" altLang="en-US" sz="1800" dirty="0">
              <a:latin typeface="+mn-ea"/>
              <a:ea typeface="+mn-ea"/>
            </a:endParaRPr>
          </a:p>
        </p:txBody>
      </p:sp>
      <p:grpSp>
        <p:nvGrpSpPr>
          <p:cNvPr id="33" name="グループ化 32">
            <a:extLst>
              <a:ext uri="{FF2B5EF4-FFF2-40B4-BE49-F238E27FC236}">
                <a16:creationId xmlns:a16="http://schemas.microsoft.com/office/drawing/2014/main" id="{B23D2127-B597-429D-AEAC-A033BA3C42FE}"/>
              </a:ext>
            </a:extLst>
          </p:cNvPr>
          <p:cNvGrpSpPr/>
          <p:nvPr/>
        </p:nvGrpSpPr>
        <p:grpSpPr>
          <a:xfrm>
            <a:off x="105743" y="1730074"/>
            <a:ext cx="8804123" cy="4228806"/>
            <a:chOff x="105554" y="1603174"/>
            <a:chExt cx="8804123" cy="4228806"/>
          </a:xfrm>
        </p:grpSpPr>
        <p:sp>
          <p:nvSpPr>
            <p:cNvPr id="11" name="正方形/長方形 10">
              <a:extLst>
                <a:ext uri="{FF2B5EF4-FFF2-40B4-BE49-F238E27FC236}">
                  <a16:creationId xmlns:a16="http://schemas.microsoft.com/office/drawing/2014/main" id="{2A92F5FA-D69C-489B-ABE2-96D3C297F2B3}"/>
                </a:ext>
              </a:extLst>
            </p:cNvPr>
            <p:cNvSpPr/>
            <p:nvPr/>
          </p:nvSpPr>
          <p:spPr>
            <a:xfrm>
              <a:off x="105554" y="1796678"/>
              <a:ext cx="8783516" cy="403530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0313CE4C-6B63-4391-A487-F755B9B5C4D6}"/>
                </a:ext>
              </a:extLst>
            </p:cNvPr>
            <p:cNvSpPr/>
            <p:nvPr/>
          </p:nvSpPr>
          <p:spPr>
            <a:xfrm>
              <a:off x="307730" y="1603174"/>
              <a:ext cx="1943053" cy="328639"/>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各パーツの変更点</a:t>
              </a:r>
            </a:p>
          </p:txBody>
        </p:sp>
        <p:sp>
          <p:nvSpPr>
            <p:cNvPr id="17" name="テキスト ボックス 16">
              <a:extLst>
                <a:ext uri="{FF2B5EF4-FFF2-40B4-BE49-F238E27FC236}">
                  <a16:creationId xmlns:a16="http://schemas.microsoft.com/office/drawing/2014/main" id="{92F4A488-476D-4909-8F7A-88D8A1E3FDDB}"/>
                </a:ext>
              </a:extLst>
            </p:cNvPr>
            <p:cNvSpPr txBox="1"/>
            <p:nvPr/>
          </p:nvSpPr>
          <p:spPr>
            <a:xfrm>
              <a:off x="105554" y="2035840"/>
              <a:ext cx="4879637" cy="3693319"/>
            </a:xfrm>
            <a:prstGeom prst="rect">
              <a:avLst/>
            </a:prstGeom>
            <a:noFill/>
          </p:spPr>
          <p:txBody>
            <a:bodyPr wrap="square" rtlCol="0">
              <a:spAutoFit/>
            </a:bodyPr>
            <a:lstStyle/>
            <a:p>
              <a:r>
                <a:rPr kumimoji="1" lang="ja-JP" altLang="en-US" sz="1600" dirty="0">
                  <a:latin typeface="+mn-ea"/>
                  <a:ea typeface="+mn-ea"/>
                </a:rPr>
                <a:t>①スポット</a:t>
              </a:r>
              <a:r>
                <a:rPr kumimoji="1" lang="en-US" altLang="ja-JP" sz="1600" dirty="0">
                  <a:latin typeface="+mn-ea"/>
                  <a:ea typeface="+mn-ea"/>
                </a:rPr>
                <a:t>(p.12-15)</a:t>
              </a:r>
            </a:p>
            <a:p>
              <a:r>
                <a:rPr kumimoji="1" lang="ja-JP" altLang="en-US" sz="1100" dirty="0">
                  <a:latin typeface="+mn-ea"/>
                  <a:ea typeface="+mn-ea"/>
                </a:rPr>
                <a:t>・スポット選択画面で過去にチェックインしたスポットだけでな</a:t>
              </a:r>
              <a:endParaRPr kumimoji="1" lang="en-US" altLang="ja-JP" sz="1100" dirty="0">
                <a:latin typeface="+mn-ea"/>
                <a:ea typeface="+mn-ea"/>
              </a:endParaRPr>
            </a:p>
            <a:p>
              <a:r>
                <a:rPr kumimoji="1" lang="ja-JP" altLang="en-US" sz="1100" dirty="0">
                  <a:latin typeface="+mn-ea"/>
                  <a:ea typeface="+mn-ea"/>
                </a:rPr>
                <a:t>く、すべてのスポットが出てくるようになりました</a:t>
              </a:r>
              <a:endParaRPr kumimoji="1" lang="en-US" altLang="ja-JP" sz="1100" dirty="0">
                <a:latin typeface="+mn-ea"/>
                <a:ea typeface="+mn-ea"/>
              </a:endParaRPr>
            </a:p>
            <a:p>
              <a:r>
                <a:rPr kumimoji="1" lang="ja-JP" altLang="en-US" sz="1100" dirty="0">
                  <a:latin typeface="+mn-ea"/>
                  <a:ea typeface="+mn-ea"/>
                </a:rPr>
                <a:t>・スポットの所在地と顧客担当者の役職が表示されるようになり</a:t>
              </a:r>
              <a:endParaRPr kumimoji="1" lang="en-US" altLang="ja-JP" sz="1100" dirty="0">
                <a:latin typeface="+mn-ea"/>
                <a:ea typeface="+mn-ea"/>
              </a:endParaRPr>
            </a:p>
            <a:p>
              <a:r>
                <a:rPr kumimoji="1" lang="ja-JP" altLang="en-US" sz="1100" dirty="0">
                  <a:latin typeface="+mn-ea"/>
                  <a:ea typeface="+mn-ea"/>
                </a:rPr>
                <a:t>ました</a:t>
              </a:r>
              <a:endParaRPr kumimoji="1" lang="en-US" altLang="ja-JP" sz="1100" dirty="0">
                <a:latin typeface="+mn-ea"/>
                <a:ea typeface="+mn-ea"/>
              </a:endParaRPr>
            </a:p>
            <a:p>
              <a:r>
                <a:rPr kumimoji="1" lang="ja-JP" altLang="en-US" sz="1100" dirty="0">
                  <a:latin typeface="+mn-ea"/>
                  <a:ea typeface="+mn-ea"/>
                </a:rPr>
                <a:t>・管理サイトから報告書のスポット項目を編集する際にスポット</a:t>
              </a:r>
              <a:endParaRPr kumimoji="1" lang="en-US" altLang="ja-JP" sz="1100" dirty="0">
                <a:latin typeface="+mn-ea"/>
                <a:ea typeface="+mn-ea"/>
              </a:endParaRPr>
            </a:p>
            <a:p>
              <a:r>
                <a:rPr kumimoji="1" lang="ja-JP" altLang="en-US" sz="1100" dirty="0">
                  <a:latin typeface="+mn-ea"/>
                  <a:ea typeface="+mn-ea"/>
                </a:rPr>
                <a:t>をスポットタグやスポット名称で絞り込めるようになりました</a:t>
              </a:r>
              <a:endParaRPr kumimoji="1" lang="en-US" altLang="ja-JP" sz="1100" dirty="0">
                <a:latin typeface="+mn-ea"/>
                <a:ea typeface="+mn-ea"/>
              </a:endParaRPr>
            </a:p>
            <a:p>
              <a:r>
                <a:rPr kumimoji="1" lang="ja-JP" altLang="en-US" sz="1100" dirty="0">
                  <a:latin typeface="+mn-ea"/>
                  <a:ea typeface="+mn-ea"/>
                </a:rPr>
                <a:t>・デフォルトの設定を変更しました</a:t>
              </a:r>
              <a:endParaRPr kumimoji="1" lang="en-US" altLang="ja-JP" sz="1100" dirty="0">
                <a:latin typeface="+mn-ea"/>
                <a:ea typeface="+mn-ea"/>
              </a:endParaRPr>
            </a:p>
            <a:p>
              <a:r>
                <a:rPr kumimoji="1" lang="ja-JP" altLang="en-US" sz="1600" dirty="0">
                  <a:latin typeface="+mn-ea"/>
                  <a:ea typeface="+mn-ea"/>
                </a:rPr>
                <a:t>②一行テキスト</a:t>
              </a:r>
              <a:r>
                <a:rPr kumimoji="1" lang="en-US" altLang="ja-JP" sz="1600" dirty="0">
                  <a:latin typeface="+mn-ea"/>
                  <a:ea typeface="+mn-ea"/>
                </a:rPr>
                <a:t>/</a:t>
              </a:r>
              <a:r>
                <a:rPr kumimoji="1" lang="ja-JP" altLang="en-US" sz="1600" dirty="0">
                  <a:latin typeface="+mn-ea"/>
                  <a:ea typeface="+mn-ea"/>
                </a:rPr>
                <a:t>段落テキスト </a:t>
              </a:r>
              <a:r>
                <a:rPr kumimoji="1" lang="en-US" altLang="ja-JP" sz="1600" dirty="0">
                  <a:latin typeface="+mn-ea"/>
                  <a:ea typeface="+mn-ea"/>
                </a:rPr>
                <a:t>(p.16)</a:t>
              </a:r>
            </a:p>
            <a:p>
              <a:r>
                <a:rPr kumimoji="1" lang="ja-JP" altLang="en-US" sz="1100" dirty="0">
                  <a:latin typeface="+mn-ea"/>
                  <a:ea typeface="+mn-ea"/>
                </a:rPr>
                <a:t>・名称を変更しました</a:t>
              </a:r>
              <a:endParaRPr kumimoji="1" lang="en-US" altLang="ja-JP" sz="1100" dirty="0">
                <a:latin typeface="+mn-ea"/>
                <a:ea typeface="+mn-ea"/>
              </a:endParaRPr>
            </a:p>
            <a:p>
              <a:r>
                <a:rPr kumimoji="1" lang="ja-JP" altLang="en-US" sz="1100" dirty="0">
                  <a:latin typeface="+mn-ea"/>
                  <a:ea typeface="+mn-ea"/>
                </a:rPr>
                <a:t>・デフォルト値を変更しました</a:t>
              </a:r>
              <a:endParaRPr kumimoji="1" lang="en-US" altLang="ja-JP" sz="1100" dirty="0">
                <a:latin typeface="+mn-ea"/>
                <a:ea typeface="+mn-ea"/>
              </a:endParaRPr>
            </a:p>
            <a:p>
              <a:r>
                <a:rPr kumimoji="1" lang="ja-JP" altLang="en-US" sz="1100" dirty="0">
                  <a:solidFill>
                    <a:schemeClr val="tx1"/>
                  </a:solidFill>
                  <a:latin typeface="+mn-ea"/>
                  <a:ea typeface="+mn-ea"/>
                </a:rPr>
                <a:t>・画面遷移せずに入力できるようになりました</a:t>
              </a:r>
              <a:endParaRPr kumimoji="1" lang="en-US" altLang="ja-JP" sz="1100" dirty="0">
                <a:solidFill>
                  <a:schemeClr val="tx1"/>
                </a:solidFill>
                <a:latin typeface="+mn-ea"/>
                <a:ea typeface="+mn-ea"/>
              </a:endParaRPr>
            </a:p>
            <a:p>
              <a:pPr>
                <a:lnSpc>
                  <a:spcPct val="150000"/>
                </a:lnSpc>
              </a:pPr>
              <a:r>
                <a:rPr kumimoji="1" lang="ja-JP" altLang="en-US" sz="1600" dirty="0">
                  <a:latin typeface="+mn-ea"/>
                  <a:ea typeface="+mn-ea"/>
                </a:rPr>
                <a:t>③時間</a:t>
              </a:r>
              <a:r>
                <a:rPr kumimoji="1" lang="en-US" altLang="ja-JP" sz="1600" dirty="0">
                  <a:latin typeface="+mn-ea"/>
                  <a:ea typeface="+mn-ea"/>
                </a:rPr>
                <a:t>(p.17)</a:t>
              </a:r>
            </a:p>
            <a:p>
              <a:r>
                <a:rPr kumimoji="1" lang="ja-JP" altLang="en-US" sz="1100" dirty="0">
                  <a:latin typeface="+mn-ea"/>
                  <a:ea typeface="+mn-ea"/>
                </a:rPr>
                <a:t>・時間の入力間隔を変更できるようになりました</a:t>
              </a:r>
              <a:endParaRPr kumimoji="1" lang="en-US" altLang="ja-JP" sz="1100" dirty="0">
                <a:latin typeface="+mn-ea"/>
                <a:ea typeface="+mn-ea"/>
              </a:endParaRPr>
            </a:p>
            <a:p>
              <a:r>
                <a:rPr kumimoji="1" lang="ja-JP" altLang="en-US" sz="1100" dirty="0">
                  <a:latin typeface="+mn-ea"/>
                  <a:ea typeface="+mn-ea"/>
                </a:rPr>
                <a:t>・キーボード入力に切り替えられるようになりました</a:t>
              </a:r>
              <a:endParaRPr kumimoji="1" lang="en-US" altLang="ja-JP" sz="1100" dirty="0">
                <a:latin typeface="+mn-ea"/>
                <a:ea typeface="+mn-ea"/>
              </a:endParaRPr>
            </a:p>
            <a:p>
              <a:r>
                <a:rPr kumimoji="1" lang="ja-JP" altLang="en-US" sz="1100" dirty="0">
                  <a:latin typeface="+mn-ea"/>
                  <a:ea typeface="+mn-ea"/>
                </a:rPr>
                <a:t>・デフォルト設定を変更しました</a:t>
              </a:r>
              <a:endParaRPr kumimoji="1" lang="en-US" altLang="ja-JP" sz="1100" dirty="0">
                <a:latin typeface="+mn-ea"/>
                <a:ea typeface="+mn-ea"/>
              </a:endParaRPr>
            </a:p>
            <a:p>
              <a:pPr>
                <a:lnSpc>
                  <a:spcPct val="150000"/>
                </a:lnSpc>
              </a:pPr>
              <a:r>
                <a:rPr kumimoji="1" lang="ja-JP" altLang="en-US" sz="1600" dirty="0">
                  <a:latin typeface="+mn-ea"/>
                  <a:ea typeface="+mn-ea"/>
                </a:rPr>
                <a:t>④日付</a:t>
              </a:r>
              <a:r>
                <a:rPr kumimoji="1" lang="en-US" altLang="ja-JP" sz="1600" dirty="0">
                  <a:latin typeface="+mn-ea"/>
                  <a:ea typeface="+mn-ea"/>
                </a:rPr>
                <a:t>(p.17)</a:t>
              </a:r>
            </a:p>
            <a:p>
              <a:r>
                <a:rPr kumimoji="1" lang="ja-JP" altLang="en-US" sz="1100" dirty="0">
                  <a:latin typeface="+mn-ea"/>
                  <a:ea typeface="+mn-ea"/>
                </a:rPr>
                <a:t>・デフォルト設定を変更しました</a:t>
              </a:r>
              <a:endParaRPr kumimoji="1" lang="en-US" altLang="ja-JP" sz="1100" dirty="0">
                <a:latin typeface="+mn-ea"/>
                <a:ea typeface="+mn-ea"/>
              </a:endParaRPr>
            </a:p>
          </p:txBody>
        </p:sp>
        <p:sp>
          <p:nvSpPr>
            <p:cNvPr id="18" name="テキスト ボックス 17">
              <a:extLst>
                <a:ext uri="{FF2B5EF4-FFF2-40B4-BE49-F238E27FC236}">
                  <a16:creationId xmlns:a16="http://schemas.microsoft.com/office/drawing/2014/main" id="{520582C6-E59A-4B4A-89F9-1B2DA90F5E61}"/>
                </a:ext>
              </a:extLst>
            </p:cNvPr>
            <p:cNvSpPr txBox="1"/>
            <p:nvPr/>
          </p:nvSpPr>
          <p:spPr>
            <a:xfrm>
              <a:off x="4575069" y="1767473"/>
              <a:ext cx="4334608" cy="3970318"/>
            </a:xfrm>
            <a:prstGeom prst="rect">
              <a:avLst/>
            </a:prstGeom>
            <a:noFill/>
          </p:spPr>
          <p:txBody>
            <a:bodyPr wrap="square" rtlCol="0">
              <a:spAutoFit/>
            </a:bodyPr>
            <a:lstStyle/>
            <a:p>
              <a:pPr>
                <a:lnSpc>
                  <a:spcPct val="150000"/>
                </a:lnSpc>
              </a:pPr>
              <a:r>
                <a:rPr kumimoji="1" lang="ja-JP" altLang="en-US" sz="1600" dirty="0">
                  <a:latin typeface="+mn-ea"/>
                  <a:ea typeface="+mn-ea"/>
                </a:rPr>
                <a:t>④単数選択</a:t>
              </a:r>
              <a:r>
                <a:rPr kumimoji="1" lang="en-US" altLang="ja-JP" sz="1600" dirty="0">
                  <a:latin typeface="+mn-ea"/>
                  <a:ea typeface="+mn-ea"/>
                </a:rPr>
                <a:t>/</a:t>
              </a:r>
              <a:r>
                <a:rPr kumimoji="1" lang="ja-JP" altLang="en-US" sz="1600" dirty="0">
                  <a:latin typeface="+mn-ea"/>
                  <a:ea typeface="+mn-ea"/>
                </a:rPr>
                <a:t>複数選択</a:t>
              </a:r>
              <a:r>
                <a:rPr kumimoji="1" lang="en-US" altLang="ja-JP" sz="1600" dirty="0">
                  <a:latin typeface="+mn-ea"/>
                  <a:ea typeface="+mn-ea"/>
                </a:rPr>
                <a:t>(p.18-19)</a:t>
              </a:r>
            </a:p>
            <a:p>
              <a:r>
                <a:rPr kumimoji="1" lang="ja-JP" altLang="en-US" sz="1100" dirty="0">
                  <a:latin typeface="+mn-ea"/>
                  <a:ea typeface="+mn-ea"/>
                </a:rPr>
                <a:t>・プルダウンと埋め込み形式を選択できるようになりました</a:t>
              </a:r>
              <a:endParaRPr kumimoji="1" lang="en-US" altLang="ja-JP" sz="1600" dirty="0">
                <a:latin typeface="+mn-ea"/>
                <a:ea typeface="+mn-ea"/>
              </a:endParaRPr>
            </a:p>
            <a:p>
              <a:pPr>
                <a:lnSpc>
                  <a:spcPct val="150000"/>
                </a:lnSpc>
              </a:pPr>
              <a:r>
                <a:rPr kumimoji="1" lang="ja-JP" altLang="en-US" sz="1600" dirty="0">
                  <a:latin typeface="+mn-ea"/>
                  <a:ea typeface="+mn-ea"/>
                </a:rPr>
                <a:t>⑤写真</a:t>
              </a:r>
              <a:r>
                <a:rPr kumimoji="1" lang="en-US" altLang="ja-JP" sz="1600" dirty="0">
                  <a:latin typeface="+mn-ea"/>
                  <a:ea typeface="+mn-ea"/>
                </a:rPr>
                <a:t>(p.22)</a:t>
              </a:r>
            </a:p>
            <a:p>
              <a:r>
                <a:rPr kumimoji="1" lang="ja-JP" altLang="en-US" sz="1100" dirty="0">
                  <a:latin typeface="+mn-ea"/>
                  <a:ea typeface="+mn-ea"/>
                </a:rPr>
                <a:t>・撮影手順を削減しました</a:t>
              </a:r>
              <a:endParaRPr kumimoji="1" lang="en-US" altLang="ja-JP" sz="1100" dirty="0">
                <a:latin typeface="+mn-ea"/>
                <a:ea typeface="+mn-ea"/>
              </a:endParaRPr>
            </a:p>
            <a:p>
              <a:r>
                <a:rPr kumimoji="1" lang="ja-JP" altLang="en-US" sz="1100" dirty="0">
                  <a:latin typeface="+mn-ea"/>
                  <a:ea typeface="+mn-ea"/>
                </a:rPr>
                <a:t>・写真のアップロード方法が選択できるようになりました</a:t>
              </a:r>
              <a:endParaRPr kumimoji="1" lang="en-US" altLang="ja-JP" sz="1100" dirty="0">
                <a:latin typeface="+mn-ea"/>
                <a:ea typeface="+mn-ea"/>
              </a:endParaRPr>
            </a:p>
            <a:p>
              <a:r>
                <a:rPr kumimoji="1" lang="ja-JP" altLang="en-US" sz="1100" dirty="0">
                  <a:latin typeface="+mn-ea"/>
                  <a:ea typeface="+mn-ea"/>
                </a:rPr>
                <a:t>・スワイプで複数の写真を連続して閲覧できるようになりました</a:t>
              </a:r>
              <a:endParaRPr kumimoji="1" lang="en-US" altLang="ja-JP" sz="1600" dirty="0">
                <a:latin typeface="+mn-ea"/>
                <a:ea typeface="+mn-ea"/>
              </a:endParaRPr>
            </a:p>
            <a:p>
              <a:pPr>
                <a:lnSpc>
                  <a:spcPct val="150000"/>
                </a:lnSpc>
              </a:pPr>
              <a:r>
                <a:rPr kumimoji="1" lang="ja-JP" altLang="en-US" sz="1600" dirty="0">
                  <a:latin typeface="+mn-ea"/>
                  <a:ea typeface="+mn-ea"/>
                </a:rPr>
                <a:t>⑥数値項目</a:t>
              </a:r>
              <a:r>
                <a:rPr kumimoji="1" lang="en-US" altLang="ja-JP" sz="1600" dirty="0">
                  <a:latin typeface="+mn-ea"/>
                  <a:ea typeface="+mn-ea"/>
                </a:rPr>
                <a:t>(p.23)</a:t>
              </a:r>
            </a:p>
            <a:p>
              <a:r>
                <a:rPr kumimoji="1" lang="ja-JP" altLang="en-US" sz="1100" dirty="0">
                  <a:latin typeface="+mn-ea"/>
                  <a:ea typeface="+mn-ea"/>
                </a:rPr>
                <a:t>・単位が設定できるようになりました</a:t>
              </a:r>
              <a:endParaRPr kumimoji="1" lang="en-US" altLang="ja-JP" sz="1100" dirty="0">
                <a:latin typeface="+mn-ea"/>
                <a:ea typeface="+mn-ea"/>
              </a:endParaRPr>
            </a:p>
            <a:p>
              <a:r>
                <a:rPr kumimoji="1" lang="ja-JP" altLang="en-US" sz="1100" dirty="0">
                  <a:latin typeface="+mn-ea"/>
                  <a:ea typeface="+mn-ea"/>
                </a:rPr>
                <a:t>・通常の範囲、入力可能な範囲を設定できるようになりました</a:t>
              </a:r>
              <a:endParaRPr kumimoji="1" lang="en-US" altLang="ja-JP" sz="1100" dirty="0">
                <a:latin typeface="+mn-ea"/>
                <a:ea typeface="+mn-ea"/>
              </a:endParaRPr>
            </a:p>
            <a:p>
              <a:pPr>
                <a:lnSpc>
                  <a:spcPct val="150000"/>
                </a:lnSpc>
              </a:pPr>
              <a:r>
                <a:rPr kumimoji="1" lang="ja-JP" altLang="en-US" sz="1600" dirty="0">
                  <a:latin typeface="+mn-ea"/>
                  <a:ea typeface="+mn-ea"/>
                </a:rPr>
                <a:t>⑧バーコード</a:t>
              </a:r>
              <a:r>
                <a:rPr kumimoji="1" lang="en-US" altLang="ja-JP" sz="1600" dirty="0">
                  <a:latin typeface="+mn-ea"/>
                  <a:ea typeface="+mn-ea"/>
                </a:rPr>
                <a:t>(p.24)</a:t>
              </a:r>
            </a:p>
            <a:p>
              <a:r>
                <a:rPr kumimoji="1" lang="ja-JP" altLang="en-US" sz="1100" dirty="0">
                  <a:latin typeface="+mn-ea"/>
                  <a:ea typeface="+mn-ea"/>
                </a:rPr>
                <a:t>・読み取り可能最大文字数が</a:t>
              </a:r>
              <a:r>
                <a:rPr kumimoji="1" lang="en-US" altLang="ja-JP" sz="1100" dirty="0">
                  <a:latin typeface="+mn-ea"/>
                  <a:ea typeface="+mn-ea"/>
                </a:rPr>
                <a:t>500</a:t>
              </a:r>
              <a:r>
                <a:rPr kumimoji="1" lang="ja-JP" altLang="en-US" sz="1100" dirty="0">
                  <a:latin typeface="+mn-ea"/>
                  <a:ea typeface="+mn-ea"/>
                </a:rPr>
                <a:t>字→</a:t>
              </a:r>
              <a:r>
                <a:rPr kumimoji="1" lang="en-US" altLang="ja-JP" sz="1100" dirty="0">
                  <a:latin typeface="+mn-ea"/>
                  <a:ea typeface="+mn-ea"/>
                </a:rPr>
                <a:t>1000</a:t>
              </a:r>
              <a:r>
                <a:rPr kumimoji="1" lang="ja-JP" altLang="en-US" sz="1100" dirty="0">
                  <a:latin typeface="+mn-ea"/>
                  <a:ea typeface="+mn-ea"/>
                </a:rPr>
                <a:t>字に変更になりました</a:t>
              </a:r>
              <a:endParaRPr kumimoji="1" lang="en-US" altLang="ja-JP" sz="1100" dirty="0">
                <a:latin typeface="+mn-ea"/>
                <a:ea typeface="+mn-ea"/>
              </a:endParaRPr>
            </a:p>
            <a:p>
              <a:r>
                <a:rPr kumimoji="1" lang="ja-JP" altLang="en-US" sz="1100" dirty="0">
                  <a:latin typeface="+mn-ea"/>
                  <a:ea typeface="+mn-ea"/>
                </a:rPr>
                <a:t>・バーコードの読み取り件数が</a:t>
              </a:r>
              <a:r>
                <a:rPr kumimoji="1" lang="en-US" altLang="ja-JP" sz="1100" dirty="0">
                  <a:latin typeface="+mn-ea"/>
                  <a:ea typeface="+mn-ea"/>
                </a:rPr>
                <a:t>1</a:t>
              </a:r>
              <a:r>
                <a:rPr kumimoji="1" lang="ja-JP" altLang="en-US" sz="1100" dirty="0">
                  <a:latin typeface="+mn-ea"/>
                  <a:ea typeface="+mn-ea"/>
                </a:rPr>
                <a:t>の場合、「重複した内容を除外する」のチェックボックスが非表示になりました</a:t>
              </a:r>
              <a:endParaRPr kumimoji="1" lang="en-US" altLang="ja-JP" sz="1100" dirty="0">
                <a:latin typeface="+mn-ea"/>
                <a:ea typeface="+mn-ea"/>
              </a:endParaRPr>
            </a:p>
            <a:p>
              <a:pPr>
                <a:lnSpc>
                  <a:spcPct val="150000"/>
                </a:lnSpc>
              </a:pPr>
              <a:r>
                <a:rPr kumimoji="1" lang="ja-JP" altLang="en-US" sz="1600" dirty="0">
                  <a:latin typeface="+mn-ea"/>
                  <a:ea typeface="+mn-ea"/>
                </a:rPr>
                <a:t>⑦予定</a:t>
              </a:r>
              <a:r>
                <a:rPr kumimoji="1" lang="en-US" altLang="ja-JP" sz="1600" dirty="0">
                  <a:latin typeface="+mn-ea"/>
                  <a:ea typeface="+mn-ea"/>
                </a:rPr>
                <a:t>(p.25-28)</a:t>
              </a:r>
            </a:p>
            <a:p>
              <a:r>
                <a:rPr kumimoji="1" lang="ja-JP" altLang="en-US" sz="1100" dirty="0">
                  <a:latin typeface="+mn-ea"/>
                  <a:ea typeface="+mn-ea"/>
                </a:rPr>
                <a:t>・表示形式がすっきりするようになりました</a:t>
              </a:r>
              <a:endParaRPr kumimoji="1" lang="en-US" altLang="ja-JP" sz="1100" dirty="0">
                <a:latin typeface="+mn-ea"/>
                <a:ea typeface="+mn-ea"/>
              </a:endParaRPr>
            </a:p>
            <a:p>
              <a:r>
                <a:rPr kumimoji="1" lang="ja-JP" altLang="en-US" sz="1100" dirty="0">
                  <a:latin typeface="+mn-ea"/>
                  <a:ea typeface="+mn-ea"/>
                </a:rPr>
                <a:t>・アプリから複数人の予定を調整できるようになりました</a:t>
              </a:r>
              <a:endParaRPr kumimoji="1" lang="en-US" altLang="ja-JP" sz="1100" dirty="0">
                <a:latin typeface="+mn-ea"/>
                <a:ea typeface="+mn-ea"/>
              </a:endParaRPr>
            </a:p>
            <a:p>
              <a:r>
                <a:rPr kumimoji="1" lang="ja-JP" altLang="en-US" sz="1100" dirty="0">
                  <a:latin typeface="+mn-ea"/>
                  <a:ea typeface="+mn-ea"/>
                </a:rPr>
                <a:t>・自分以外の予定を選択できるようになりました</a:t>
              </a:r>
              <a:endParaRPr kumimoji="1" lang="en-US" altLang="ja-JP" sz="1100" dirty="0">
                <a:latin typeface="+mn-ea"/>
                <a:ea typeface="+mn-ea"/>
              </a:endParaRPr>
            </a:p>
          </p:txBody>
        </p:sp>
      </p:grpSp>
      <p:grpSp>
        <p:nvGrpSpPr>
          <p:cNvPr id="32" name="グループ化 31">
            <a:extLst>
              <a:ext uri="{FF2B5EF4-FFF2-40B4-BE49-F238E27FC236}">
                <a16:creationId xmlns:a16="http://schemas.microsoft.com/office/drawing/2014/main" id="{7AC767C6-81F2-40D5-93FC-47C07E4FE900}"/>
              </a:ext>
            </a:extLst>
          </p:cNvPr>
          <p:cNvGrpSpPr/>
          <p:nvPr/>
        </p:nvGrpSpPr>
        <p:grpSpPr>
          <a:xfrm>
            <a:off x="105695" y="724767"/>
            <a:ext cx="5843585" cy="912874"/>
            <a:chOff x="105457" y="669507"/>
            <a:chExt cx="5843585" cy="912874"/>
          </a:xfrm>
        </p:grpSpPr>
        <p:sp>
          <p:nvSpPr>
            <p:cNvPr id="28" name="正方形/長方形 27">
              <a:extLst>
                <a:ext uri="{FF2B5EF4-FFF2-40B4-BE49-F238E27FC236}">
                  <a16:creationId xmlns:a16="http://schemas.microsoft.com/office/drawing/2014/main" id="{D90599BC-AF87-44F7-AF32-27A97804DDD7}"/>
                </a:ext>
              </a:extLst>
            </p:cNvPr>
            <p:cNvSpPr/>
            <p:nvPr/>
          </p:nvSpPr>
          <p:spPr>
            <a:xfrm>
              <a:off x="105457" y="785518"/>
              <a:ext cx="5609543" cy="79686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BFBF7531-108B-40B3-B49F-5D40FF988A8B}"/>
                </a:ext>
              </a:extLst>
            </p:cNvPr>
            <p:cNvSpPr/>
            <p:nvPr/>
          </p:nvSpPr>
          <p:spPr>
            <a:xfrm>
              <a:off x="307729" y="669507"/>
              <a:ext cx="1943053" cy="311029"/>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全体的な変更点</a:t>
              </a:r>
            </a:p>
          </p:txBody>
        </p:sp>
        <p:sp>
          <p:nvSpPr>
            <p:cNvPr id="29" name="テキスト ボックス 28">
              <a:extLst>
                <a:ext uri="{FF2B5EF4-FFF2-40B4-BE49-F238E27FC236}">
                  <a16:creationId xmlns:a16="http://schemas.microsoft.com/office/drawing/2014/main" id="{E5C45A57-260F-44CC-BFD4-2676126F2ABB}"/>
                </a:ext>
              </a:extLst>
            </p:cNvPr>
            <p:cNvSpPr txBox="1"/>
            <p:nvPr/>
          </p:nvSpPr>
          <p:spPr>
            <a:xfrm>
              <a:off x="105505" y="997606"/>
              <a:ext cx="5843537" cy="584775"/>
            </a:xfrm>
            <a:prstGeom prst="rect">
              <a:avLst/>
            </a:prstGeom>
            <a:noFill/>
          </p:spPr>
          <p:txBody>
            <a:bodyPr wrap="square" rtlCol="0">
              <a:spAutoFit/>
            </a:bodyPr>
            <a:lstStyle/>
            <a:p>
              <a:r>
                <a:rPr kumimoji="1" lang="ja-JP" altLang="en-US" sz="1600" dirty="0">
                  <a:latin typeface="+mn-ea"/>
                  <a:ea typeface="+mn-ea"/>
                </a:rPr>
                <a:t>・未入力の項目を非表示にできるようになりました</a:t>
              </a:r>
              <a:r>
                <a:rPr kumimoji="1" lang="en-US" altLang="ja-JP" sz="1600" dirty="0">
                  <a:latin typeface="+mn-ea"/>
                  <a:ea typeface="+mn-ea"/>
                </a:rPr>
                <a:t>(p.11)</a:t>
              </a:r>
            </a:p>
            <a:p>
              <a:r>
                <a:rPr kumimoji="1" lang="ja-JP" altLang="en-US" sz="1600" dirty="0">
                  <a:latin typeface="+mn-ea"/>
                  <a:ea typeface="+mn-ea"/>
                </a:rPr>
                <a:t>・エラー表示が分かり易くなりました</a:t>
              </a:r>
              <a:endParaRPr kumimoji="1" lang="en-US" altLang="ja-JP" sz="1600" dirty="0">
                <a:latin typeface="+mn-ea"/>
                <a:ea typeface="+mn-ea"/>
              </a:endParaRPr>
            </a:p>
          </p:txBody>
        </p:sp>
      </p:grpSp>
      <p:grpSp>
        <p:nvGrpSpPr>
          <p:cNvPr id="31" name="グループ化 30">
            <a:extLst>
              <a:ext uri="{FF2B5EF4-FFF2-40B4-BE49-F238E27FC236}">
                <a16:creationId xmlns:a16="http://schemas.microsoft.com/office/drawing/2014/main" id="{56B67A9E-EF2F-47EE-8AF3-2FA9B09CF24C}"/>
              </a:ext>
            </a:extLst>
          </p:cNvPr>
          <p:cNvGrpSpPr/>
          <p:nvPr/>
        </p:nvGrpSpPr>
        <p:grpSpPr>
          <a:xfrm>
            <a:off x="105647" y="6068678"/>
            <a:ext cx="6730582" cy="669073"/>
            <a:chOff x="105505" y="6143667"/>
            <a:chExt cx="6730582" cy="669073"/>
          </a:xfrm>
        </p:grpSpPr>
        <p:sp>
          <p:nvSpPr>
            <p:cNvPr id="22" name="正方形/長方形 21">
              <a:extLst>
                <a:ext uri="{FF2B5EF4-FFF2-40B4-BE49-F238E27FC236}">
                  <a16:creationId xmlns:a16="http://schemas.microsoft.com/office/drawing/2014/main" id="{A55189C8-F9E0-43A6-B304-2EB70A839A66}"/>
                </a:ext>
              </a:extLst>
            </p:cNvPr>
            <p:cNvSpPr/>
            <p:nvPr/>
          </p:nvSpPr>
          <p:spPr>
            <a:xfrm>
              <a:off x="105505" y="6319807"/>
              <a:ext cx="6730582" cy="46508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C0DCCE53-DBD3-407E-92D9-21A837B2569C}"/>
                </a:ext>
              </a:extLst>
            </p:cNvPr>
            <p:cNvSpPr/>
            <p:nvPr/>
          </p:nvSpPr>
          <p:spPr>
            <a:xfrm>
              <a:off x="307730" y="6143667"/>
              <a:ext cx="1943053" cy="311029"/>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新パーツの追加</a:t>
              </a:r>
            </a:p>
          </p:txBody>
        </p:sp>
        <p:sp>
          <p:nvSpPr>
            <p:cNvPr id="30" name="テキスト ボックス 29">
              <a:extLst>
                <a:ext uri="{FF2B5EF4-FFF2-40B4-BE49-F238E27FC236}">
                  <a16:creationId xmlns:a16="http://schemas.microsoft.com/office/drawing/2014/main" id="{AEBB393D-A68C-48EF-9BF6-6EB0D7472F83}"/>
                </a:ext>
              </a:extLst>
            </p:cNvPr>
            <p:cNvSpPr txBox="1"/>
            <p:nvPr/>
          </p:nvSpPr>
          <p:spPr>
            <a:xfrm>
              <a:off x="105505" y="6474186"/>
              <a:ext cx="6652783" cy="338554"/>
            </a:xfrm>
            <a:prstGeom prst="rect">
              <a:avLst/>
            </a:prstGeom>
            <a:noFill/>
          </p:spPr>
          <p:txBody>
            <a:bodyPr wrap="none" rtlCol="0">
              <a:spAutoFit/>
            </a:bodyPr>
            <a:lstStyle/>
            <a:p>
              <a:r>
                <a:rPr kumimoji="1" lang="ja-JP" altLang="en-US" sz="1600" dirty="0">
                  <a:latin typeface="+mn-ea"/>
                  <a:ea typeface="+mn-ea"/>
                </a:rPr>
                <a:t>・単数選択</a:t>
              </a:r>
              <a:r>
                <a:rPr kumimoji="1" lang="en-US" altLang="ja-JP" sz="1600" dirty="0">
                  <a:latin typeface="+mn-ea"/>
                  <a:ea typeface="+mn-ea"/>
                </a:rPr>
                <a:t>(</a:t>
              </a:r>
              <a:r>
                <a:rPr kumimoji="1" lang="ja-JP" altLang="en-US" sz="1600" dirty="0">
                  <a:latin typeface="+mn-ea"/>
                  <a:ea typeface="+mn-ea"/>
                </a:rPr>
                <a:t>グリッド</a:t>
              </a:r>
              <a:r>
                <a:rPr kumimoji="1" lang="en-US" altLang="ja-JP" sz="1600" dirty="0">
                  <a:latin typeface="+mn-ea"/>
                  <a:ea typeface="+mn-ea"/>
                </a:rPr>
                <a:t>)</a:t>
              </a:r>
              <a:r>
                <a:rPr kumimoji="1" lang="ja-JP" altLang="en-US" sz="1600" dirty="0">
                  <a:latin typeface="+mn-ea"/>
                  <a:ea typeface="+mn-ea"/>
                </a:rPr>
                <a:t>と複数選択</a:t>
              </a:r>
              <a:r>
                <a:rPr kumimoji="1" lang="en-US" altLang="ja-JP" sz="1600" dirty="0">
                  <a:latin typeface="+mn-ea"/>
                  <a:ea typeface="+mn-ea"/>
                </a:rPr>
                <a:t>(</a:t>
              </a:r>
              <a:r>
                <a:rPr kumimoji="1" lang="ja-JP" altLang="en-US" sz="1600" dirty="0">
                  <a:latin typeface="+mn-ea"/>
                  <a:ea typeface="+mn-ea"/>
                </a:rPr>
                <a:t>グリッド</a:t>
              </a:r>
              <a:r>
                <a:rPr kumimoji="1" lang="en-US" altLang="ja-JP" sz="1600" dirty="0">
                  <a:latin typeface="+mn-ea"/>
                  <a:ea typeface="+mn-ea"/>
                </a:rPr>
                <a:t>)</a:t>
              </a:r>
              <a:r>
                <a:rPr kumimoji="1" lang="ja-JP" altLang="en-US" sz="1600" dirty="0">
                  <a:latin typeface="+mn-ea"/>
                  <a:ea typeface="+mn-ea"/>
                </a:rPr>
                <a:t>を追加しました</a:t>
              </a:r>
              <a:r>
                <a:rPr kumimoji="1" lang="en-US" altLang="ja-JP" sz="1600" dirty="0">
                  <a:latin typeface="+mn-ea"/>
                  <a:ea typeface="+mn-ea"/>
                </a:rPr>
                <a:t>(p.20-21)</a:t>
              </a:r>
            </a:p>
          </p:txBody>
        </p:sp>
      </p:grpSp>
    </p:spTree>
    <p:extLst>
      <p:ext uri="{BB962C8B-B14F-4D97-AF65-F5344CB8AC3E}">
        <p14:creationId xmlns:p14="http://schemas.microsoft.com/office/powerpoint/2010/main" val="3627647442"/>
      </p:ext>
    </p:extLst>
  </p:cSld>
  <p:clrMapOvr>
    <a:masterClrMapping/>
  </p:clrMapOvr>
</p:sld>
</file>

<file path=ppt/theme/theme1.xml><?xml version="1.0" encoding="utf-8"?>
<a:theme xmlns:a="http://schemas.openxmlformats.org/drawingml/2006/main" name="gpsp_withCR">
  <a:themeElements>
    <a:clrScheme name="ユーザー定義 1">
      <a:dk1>
        <a:srgbClr val="000000"/>
      </a:dk1>
      <a:lt1>
        <a:srgbClr val="FFFFFF"/>
      </a:lt1>
      <a:dk2>
        <a:srgbClr val="000000"/>
      </a:dk2>
      <a:lt2>
        <a:srgbClr val="FFFFFF"/>
      </a:lt2>
      <a:accent1>
        <a:srgbClr val="E2041B"/>
      </a:accent1>
      <a:accent2>
        <a:srgbClr val="FFE2E5"/>
      </a:accent2>
      <a:accent3>
        <a:srgbClr val="D8EFFF"/>
      </a:accent3>
      <a:accent4>
        <a:srgbClr val="FFFFFF"/>
      </a:accent4>
      <a:accent5>
        <a:srgbClr val="FFFFFF"/>
      </a:accent5>
      <a:accent6>
        <a:srgbClr val="FFFFFF"/>
      </a:accent6>
      <a:hlink>
        <a:srgbClr val="0000FF"/>
      </a:hlink>
      <a:folHlink>
        <a:srgbClr val="800080"/>
      </a:folHlink>
    </a:clrScheme>
    <a:fontScheme name="ユーザー定義 2">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sz="1800" smtClean="0">
            <a:latin typeface="+mn-ea"/>
            <a:ea typeface="+mn-ea"/>
          </a:defRPr>
        </a:defPPr>
      </a:lstStyle>
    </a:txDef>
  </a:objectDefaults>
  <a:extraClrSchemeLst/>
  <a:extLst>
    <a:ext uri="{05A4C25C-085E-4340-85A3-A5531E510DB2}">
      <thm15:themeFamily xmlns:thm15="http://schemas.microsoft.com/office/thememl/2012/main" name="cyzenスライドテンプレート.potx" id="{3F8F5C63-6E4A-41BD-87D1-45438B7D010C}" vid="{AA788BA4-2219-4B27-9D3F-C8D898AB689F}"/>
    </a:ext>
  </a:ext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cyzenスライドテンプレート</Template>
  <TotalTime>4956</TotalTime>
  <Words>3544</Words>
  <Application>Microsoft Office PowerPoint</Application>
  <PresentationFormat>画面に合わせる (4:3)</PresentationFormat>
  <Paragraphs>526</Paragraphs>
  <Slides>35</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35</vt:i4>
      </vt:variant>
    </vt:vector>
  </HeadingPairs>
  <TitlesOfParts>
    <vt:vector size="44" baseType="lpstr">
      <vt:lpstr>Domine</vt:lpstr>
      <vt:lpstr>HGPｺﾞｼｯｸM</vt:lpstr>
      <vt:lpstr>Meiryo UI</vt:lpstr>
      <vt:lpstr>Meiryo</vt:lpstr>
      <vt:lpstr>Meiryo</vt:lpstr>
      <vt:lpstr>Arial</vt:lpstr>
      <vt:lpstr>Calibri</vt:lpstr>
      <vt:lpstr>Wingdings</vt:lpstr>
      <vt:lpstr>gpsp_withCR</vt:lpstr>
      <vt:lpstr>PowerPoint プレゼンテーション</vt:lpstr>
      <vt:lpstr>目次</vt:lpstr>
      <vt:lpstr>リニューアルの概要</vt:lpstr>
      <vt:lpstr>①操作手順の削減</vt:lpstr>
      <vt:lpstr>②閲覧性の向上</vt:lpstr>
      <vt:lpstr>③入力ミスの軽減</vt:lpstr>
      <vt:lpstr>リニューアル前後の画面比較</vt:lpstr>
      <vt:lpstr>各パーツの名称変更</vt:lpstr>
      <vt:lpstr>変更点の一覧</vt:lpstr>
      <vt:lpstr>報告書フォーマット設定</vt:lpstr>
      <vt:lpstr>報告書項目の設定：未入力の場合非表示にする</vt:lpstr>
      <vt:lpstr>スポット① 基本操作</vt:lpstr>
      <vt:lpstr>スポット② 検索</vt:lpstr>
      <vt:lpstr>スポット③ 顧客担当者</vt:lpstr>
      <vt:lpstr>スポット④ 報告書の編集</vt:lpstr>
      <vt:lpstr>一行テキスト/段落テキスト</vt:lpstr>
      <vt:lpstr>日付・時間</vt:lpstr>
      <vt:lpstr>単数選択（旧ラジオボタン）</vt:lpstr>
      <vt:lpstr>複数選択(旧チェックボックス)</vt:lpstr>
      <vt:lpstr>グリッド(単数選択)</vt:lpstr>
      <vt:lpstr>グリッド(複数選択)</vt:lpstr>
      <vt:lpstr>写真</vt:lpstr>
      <vt:lpstr>数値</vt:lpstr>
      <vt:lpstr>バーコード</vt:lpstr>
      <vt:lpstr>予定① 新規予定の作成</vt:lpstr>
      <vt:lpstr>予定② 既存の予定から選択</vt:lpstr>
      <vt:lpstr>予定③ 予定の編集・破棄</vt:lpstr>
      <vt:lpstr>予定④ 閲覧</vt:lpstr>
      <vt:lpstr>報告書の閲覧と印刷・PDF化</vt:lpstr>
      <vt:lpstr>報告書の出力</vt:lpstr>
      <vt:lpstr>既存の報告書について</vt:lpstr>
      <vt:lpstr>その他の変更点① エラー時の警告</vt:lpstr>
      <vt:lpstr>その他の変更点② 制限文字数を超過した場合</vt:lpstr>
      <vt:lpstr>アプリのアップデートについて</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レッドフォックス開発者</dc:creator>
  <cp:lastModifiedBy>GPS Sales Support2</cp:lastModifiedBy>
  <cp:revision>263</cp:revision>
  <cp:lastPrinted>2021-05-07T08:11:44Z</cp:lastPrinted>
  <dcterms:created xsi:type="dcterms:W3CDTF">2021-04-22T01:28:57Z</dcterms:created>
  <dcterms:modified xsi:type="dcterms:W3CDTF">2021-05-21T08:04:39Z</dcterms:modified>
</cp:coreProperties>
</file>